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3" r:id="rId1"/>
    <p:sldMasterId id="2147483836" r:id="rId2"/>
  </p:sldMasterIdLst>
  <p:notesMasterIdLst>
    <p:notesMasterId r:id="rId89"/>
  </p:notesMasterIdLst>
  <p:sldIdLst>
    <p:sldId id="1133" r:id="rId3"/>
    <p:sldId id="923" r:id="rId4"/>
    <p:sldId id="944" r:id="rId5"/>
    <p:sldId id="1042" r:id="rId6"/>
    <p:sldId id="1043" r:id="rId7"/>
    <p:sldId id="1044" r:id="rId8"/>
    <p:sldId id="1065" r:id="rId9"/>
    <p:sldId id="1066" r:id="rId10"/>
    <p:sldId id="1067" r:id="rId11"/>
    <p:sldId id="1068" r:id="rId12"/>
    <p:sldId id="1069" r:id="rId13"/>
    <p:sldId id="1070" r:id="rId14"/>
    <p:sldId id="1071" r:id="rId15"/>
    <p:sldId id="1072" r:id="rId16"/>
    <p:sldId id="1073" r:id="rId17"/>
    <p:sldId id="1074" r:id="rId18"/>
    <p:sldId id="1075" r:id="rId19"/>
    <p:sldId id="1076" r:id="rId20"/>
    <p:sldId id="1077" r:id="rId21"/>
    <p:sldId id="1078" r:id="rId22"/>
    <p:sldId id="1079" r:id="rId23"/>
    <p:sldId id="1026" r:id="rId24"/>
    <p:sldId id="1027" r:id="rId25"/>
    <p:sldId id="770" r:id="rId26"/>
    <p:sldId id="769" r:id="rId27"/>
    <p:sldId id="768" r:id="rId28"/>
    <p:sldId id="775" r:id="rId29"/>
    <p:sldId id="1017" r:id="rId30"/>
    <p:sldId id="1046" r:id="rId31"/>
    <p:sldId id="1047" r:id="rId32"/>
    <p:sldId id="1080" r:id="rId33"/>
    <p:sldId id="1082" r:id="rId34"/>
    <p:sldId id="1083" r:id="rId35"/>
    <p:sldId id="1084" r:id="rId36"/>
    <p:sldId id="1085" r:id="rId37"/>
    <p:sldId id="1086" r:id="rId38"/>
    <p:sldId id="1087" r:id="rId39"/>
    <p:sldId id="1124" r:id="rId40"/>
    <p:sldId id="1090" r:id="rId41"/>
    <p:sldId id="1091" r:id="rId42"/>
    <p:sldId id="1092" r:id="rId43"/>
    <p:sldId id="1125" r:id="rId44"/>
    <p:sldId id="1094" r:id="rId45"/>
    <p:sldId id="1097" r:id="rId46"/>
    <p:sldId id="1024" r:id="rId47"/>
    <p:sldId id="1099" r:id="rId48"/>
    <p:sldId id="1103" r:id="rId49"/>
    <p:sldId id="1095" r:id="rId50"/>
    <p:sldId id="1096" r:id="rId51"/>
    <p:sldId id="1106" r:id="rId52"/>
    <p:sldId id="1107" r:id="rId53"/>
    <p:sldId id="1108" r:id="rId54"/>
    <p:sldId id="1109" r:id="rId55"/>
    <p:sldId id="1100" r:id="rId56"/>
    <p:sldId id="1101" r:id="rId57"/>
    <p:sldId id="1102" r:id="rId58"/>
    <p:sldId id="1105" r:id="rId59"/>
    <p:sldId id="1110" r:id="rId60"/>
    <p:sldId id="1088" r:id="rId61"/>
    <p:sldId id="1111" r:id="rId62"/>
    <p:sldId id="1112" r:id="rId63"/>
    <p:sldId id="1113" r:id="rId64"/>
    <p:sldId id="1114" r:id="rId65"/>
    <p:sldId id="1115" r:id="rId66"/>
    <p:sldId id="1116" r:id="rId67"/>
    <p:sldId id="1117" r:id="rId68"/>
    <p:sldId id="1118" r:id="rId69"/>
    <p:sldId id="1119" r:id="rId70"/>
    <p:sldId id="1120" r:id="rId71"/>
    <p:sldId id="1121" r:id="rId72"/>
    <p:sldId id="1122" r:id="rId73"/>
    <p:sldId id="1025" r:id="rId74"/>
    <p:sldId id="1123" r:id="rId75"/>
    <p:sldId id="1018" r:id="rId76"/>
    <p:sldId id="1019" r:id="rId77"/>
    <p:sldId id="1057" r:id="rId78"/>
    <p:sldId id="1058" r:id="rId79"/>
    <p:sldId id="1059" r:id="rId80"/>
    <p:sldId id="1060" r:id="rId81"/>
    <p:sldId id="1129" r:id="rId82"/>
    <p:sldId id="1130" r:id="rId83"/>
    <p:sldId id="1131" r:id="rId84"/>
    <p:sldId id="1132" r:id="rId85"/>
    <p:sldId id="1081" r:id="rId86"/>
    <p:sldId id="939" r:id="rId87"/>
    <p:sldId id="1128"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2"/>
    <p:restoredTop sz="92683"/>
  </p:normalViewPr>
  <p:slideViewPr>
    <p:cSldViewPr snapToGrid="0" snapToObjects="1">
      <p:cViewPr>
        <p:scale>
          <a:sx n="100" d="100"/>
          <a:sy n="100" d="100"/>
        </p:scale>
        <p:origin x="144" y="-208"/>
      </p:cViewPr>
      <p:guideLst/>
    </p:cSldViewPr>
  </p:slideViewPr>
  <p:notesTextViewPr>
    <p:cViewPr>
      <p:scale>
        <a:sx n="1" d="1"/>
        <a:sy n="1" d="1"/>
      </p:scale>
      <p:origin x="0" y="0"/>
    </p:cViewPr>
  </p:notesTextViewPr>
  <p:sorterViewPr>
    <p:cViewPr>
      <p:scale>
        <a:sx n="164" d="100"/>
        <a:sy n="164" d="100"/>
      </p:scale>
      <p:origin x="0" y="0"/>
    </p:cViewPr>
  </p:sorterViewPr>
  <p:notesViewPr>
    <p:cSldViewPr snapToGrid="0" snapToObjects="1">
      <p:cViewPr varScale="1">
        <p:scale>
          <a:sx n="85" d="100"/>
          <a:sy n="85" d="100"/>
        </p:scale>
        <p:origin x="3424" y="184"/>
      </p:cViewPr>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90" Type="http://schemas.openxmlformats.org/officeDocument/2006/relationships/presProps" Target="presProps.xml"/><Relationship Id="rId91" Type="http://schemas.openxmlformats.org/officeDocument/2006/relationships/viewProps" Target="viewProps.xml"/><Relationship Id="rId92" Type="http://schemas.openxmlformats.org/officeDocument/2006/relationships/theme" Target="theme/theme1.xml"/><Relationship Id="rId93"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2/13/18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1</a:t>
            </a:fld>
            <a:endParaRPr lang="en-US" dirty="0"/>
          </a:p>
        </p:txBody>
      </p:sp>
    </p:spTree>
    <p:extLst>
      <p:ext uri="{BB962C8B-B14F-4D97-AF65-F5344CB8AC3E}">
        <p14:creationId xmlns:p14="http://schemas.microsoft.com/office/powerpoint/2010/main" val="1993695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BD2D3956-F052-824E-8475-864F642DB669}" type="slidenum">
              <a:rPr lang="en-US" altLang="x-none" sz="1200"/>
              <a:pPr/>
              <a:t>12</a:t>
            </a:fld>
            <a:endParaRPr lang="en-US" altLang="x-none" sz="1200"/>
          </a:p>
        </p:txBody>
      </p:sp>
      <p:sp>
        <p:nvSpPr>
          <p:cNvPr id="96259" name="Rectangle 2"/>
          <p:cNvSpPr>
            <a:spLocks noGrp="1" noRot="1" noChangeAspect="1" noChangeArrowheads="1"/>
          </p:cNvSpPr>
          <p:nvPr>
            <p:ph type="sldImg"/>
          </p:nvPr>
        </p:nvSpPr>
        <p:spPr>
          <a:solidFill>
            <a:srgbClr val="FFFFFF"/>
          </a:solidFill>
          <a:ln/>
        </p:spPr>
      </p:sp>
      <p:sp>
        <p:nvSpPr>
          <p:cNvPr id="962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Do Most important word strategy. </a:t>
            </a:r>
          </a:p>
          <a:p>
            <a:pPr eaLnBrk="1" hangingPunct="1"/>
            <a:r>
              <a:rPr lang="en-US" altLang="x-none"/>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extLst>
      <p:ext uri="{BB962C8B-B14F-4D97-AF65-F5344CB8AC3E}">
        <p14:creationId xmlns:p14="http://schemas.microsoft.com/office/powerpoint/2010/main" val="1322606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F15A313-91ED-1C40-B353-5A6D0177F2C7}" type="slidenum">
              <a:rPr lang="en-US" altLang="x-none" sz="1200"/>
              <a:pPr/>
              <a:t>13</a:t>
            </a:fld>
            <a:endParaRPr lang="en-US" altLang="x-none" sz="1200"/>
          </a:p>
        </p:txBody>
      </p:sp>
      <p:sp>
        <p:nvSpPr>
          <p:cNvPr id="98307" name="Rectangle 2"/>
          <p:cNvSpPr>
            <a:spLocks noGrp="1" noRot="1" noChangeAspect="1" noChangeArrowheads="1"/>
          </p:cNvSpPr>
          <p:nvPr>
            <p:ph type="sldImg"/>
          </p:nvPr>
        </p:nvSpPr>
        <p:spPr>
          <a:solidFill>
            <a:srgbClr val="FFFFFF"/>
          </a:solidFill>
          <a:ln/>
        </p:spPr>
      </p:sp>
      <p:sp>
        <p:nvSpPr>
          <p:cNvPr id="983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1915443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1780203-20F5-E74E-93A9-4C7857CFBCB0}" type="slidenum">
              <a:rPr lang="en-US" altLang="x-none" sz="1200"/>
              <a:pPr/>
              <a:t>14</a:t>
            </a:fld>
            <a:endParaRPr lang="en-US" altLang="x-none" sz="1200"/>
          </a:p>
        </p:txBody>
      </p:sp>
      <p:sp>
        <p:nvSpPr>
          <p:cNvPr id="100355" name="Rectangle 2"/>
          <p:cNvSpPr>
            <a:spLocks noGrp="1" noRot="1" noChangeAspect="1" noChangeArrowheads="1"/>
          </p:cNvSpPr>
          <p:nvPr>
            <p:ph type="sldImg"/>
          </p:nvPr>
        </p:nvSpPr>
        <p:spPr>
          <a:solidFill>
            <a:srgbClr val="FFFFFF"/>
          </a:solidFill>
          <a:ln/>
        </p:spPr>
      </p:sp>
      <p:sp>
        <p:nvSpPr>
          <p:cNvPr id="1003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21620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149D0EA-E834-4D46-B762-FC73F4C39994}" type="slidenum">
              <a:rPr lang="en-US" altLang="x-none" sz="1200"/>
              <a:pPr/>
              <a:t>15</a:t>
            </a:fld>
            <a:endParaRPr lang="en-US" altLang="x-none" sz="1200"/>
          </a:p>
        </p:txBody>
      </p:sp>
      <p:sp>
        <p:nvSpPr>
          <p:cNvPr id="102403" name="Rectangle 2"/>
          <p:cNvSpPr>
            <a:spLocks noGrp="1" noRot="1" noChangeAspect="1" noChangeArrowheads="1"/>
          </p:cNvSpPr>
          <p:nvPr>
            <p:ph type="sldImg"/>
          </p:nvPr>
        </p:nvSpPr>
        <p:spPr>
          <a:solidFill>
            <a:srgbClr val="FFFFFF"/>
          </a:solidFill>
          <a:ln/>
        </p:spPr>
      </p:sp>
      <p:sp>
        <p:nvSpPr>
          <p:cNvPr id="1024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689586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77AC27D6-9F6D-FD42-B081-F9623E31F72C}" type="slidenum">
              <a:rPr lang="en-US" altLang="x-none" sz="1200"/>
              <a:pPr/>
              <a:t>16</a:t>
            </a:fld>
            <a:endParaRPr lang="en-US" altLang="x-none" sz="1200"/>
          </a:p>
        </p:txBody>
      </p:sp>
      <p:sp>
        <p:nvSpPr>
          <p:cNvPr id="104451" name="Rectangle 2"/>
          <p:cNvSpPr>
            <a:spLocks noGrp="1" noRot="1" noChangeAspect="1" noChangeArrowheads="1"/>
          </p:cNvSpPr>
          <p:nvPr>
            <p:ph type="sldImg"/>
          </p:nvPr>
        </p:nvSpPr>
        <p:spPr>
          <a:solidFill>
            <a:srgbClr val="FFFFFF"/>
          </a:solidFill>
          <a:ln/>
        </p:spPr>
      </p:sp>
      <p:sp>
        <p:nvSpPr>
          <p:cNvPr id="1044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513540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1401363F-1828-4B4F-A797-275494F782AE}" type="slidenum">
              <a:rPr lang="en-US" altLang="x-none" sz="1200"/>
              <a:pPr/>
              <a:t>17</a:t>
            </a:fld>
            <a:endParaRPr lang="en-US" altLang="x-none" sz="1200"/>
          </a:p>
        </p:txBody>
      </p:sp>
      <p:sp>
        <p:nvSpPr>
          <p:cNvPr id="106499" name="Rectangle 2"/>
          <p:cNvSpPr>
            <a:spLocks noGrp="1" noRot="1" noChangeAspect="1" noChangeArrowheads="1"/>
          </p:cNvSpPr>
          <p:nvPr>
            <p:ph type="sldImg"/>
          </p:nvPr>
        </p:nvSpPr>
        <p:spPr>
          <a:solidFill>
            <a:srgbClr val="FFFFFF"/>
          </a:solidFill>
          <a:ln/>
        </p:spPr>
      </p:sp>
      <p:sp>
        <p:nvSpPr>
          <p:cNvPr id="1065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554180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B639675E-66AF-B04B-9591-C5EC1FF7981A}" type="slidenum">
              <a:rPr lang="en-US" altLang="x-none" sz="1200"/>
              <a:pPr/>
              <a:t>18</a:t>
            </a:fld>
            <a:endParaRPr lang="en-US" altLang="x-none" sz="1200"/>
          </a:p>
        </p:txBody>
      </p:sp>
      <p:sp>
        <p:nvSpPr>
          <p:cNvPr id="108547" name="Rectangle 2"/>
          <p:cNvSpPr>
            <a:spLocks noGrp="1" noRot="1" noChangeAspect="1" noChangeArrowheads="1"/>
          </p:cNvSpPr>
          <p:nvPr>
            <p:ph type="sldImg"/>
          </p:nvPr>
        </p:nvSpPr>
        <p:spPr>
          <a:solidFill>
            <a:srgbClr val="FFFFFF"/>
          </a:solidFill>
          <a:ln/>
        </p:spPr>
      </p:sp>
      <p:sp>
        <p:nvSpPr>
          <p:cNvPr id="1085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458922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A50AAE18-DF07-024A-BBBC-BFA7F2933448}" type="slidenum">
              <a:rPr lang="en-US" altLang="x-none" sz="1200"/>
              <a:pPr/>
              <a:t>19</a:t>
            </a:fld>
            <a:endParaRPr lang="en-US" altLang="x-none" sz="1200"/>
          </a:p>
        </p:txBody>
      </p:sp>
      <p:sp>
        <p:nvSpPr>
          <p:cNvPr id="110595" name="Rectangle 2"/>
          <p:cNvSpPr>
            <a:spLocks noGrp="1" noRot="1" noChangeAspect="1" noChangeArrowheads="1"/>
          </p:cNvSpPr>
          <p:nvPr>
            <p:ph type="sldImg"/>
          </p:nvPr>
        </p:nvSpPr>
        <p:spPr>
          <a:solidFill>
            <a:srgbClr val="FFFFFF"/>
          </a:solidFill>
          <a:ln/>
        </p:spPr>
      </p:sp>
      <p:sp>
        <p:nvSpPr>
          <p:cNvPr id="1105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931022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0161865B-156F-9C41-B9AF-2B688898E65C}" type="slidenum">
              <a:rPr lang="en-US" altLang="x-none" sz="1200"/>
              <a:pPr/>
              <a:t>20</a:t>
            </a:fld>
            <a:endParaRPr lang="en-US" altLang="x-none" sz="1200"/>
          </a:p>
        </p:txBody>
      </p:sp>
      <p:sp>
        <p:nvSpPr>
          <p:cNvPr id="112643" name="Rectangle 2"/>
          <p:cNvSpPr>
            <a:spLocks noGrp="1" noRot="1" noChangeAspect="1" noChangeArrowheads="1"/>
          </p:cNvSpPr>
          <p:nvPr>
            <p:ph type="sldImg"/>
          </p:nvPr>
        </p:nvSpPr>
        <p:spPr>
          <a:solidFill>
            <a:srgbClr val="FFFFFF"/>
          </a:solidFill>
          <a:ln/>
        </p:spPr>
      </p:sp>
      <p:sp>
        <p:nvSpPr>
          <p:cNvPr id="1126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005076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1DF3B709-E54C-4846-ADBA-AC3D3A399708}" type="slidenum">
              <a:rPr lang="en-US" altLang="x-none" sz="1200"/>
              <a:pPr/>
              <a:t>21</a:t>
            </a:fld>
            <a:endParaRPr lang="en-US" altLang="x-none" sz="1200"/>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893133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00E48E-9BDC-B84C-8645-B889CCDDD1F1}" type="slidenum">
              <a:rPr lang="uk-UA"/>
              <a:pPr/>
              <a:t>3</a:t>
            </a:fld>
            <a:endParaRPr lang="uk-UA" dirty="0"/>
          </a:p>
        </p:txBody>
      </p:sp>
    </p:spTree>
    <p:extLst>
      <p:ext uri="{BB962C8B-B14F-4D97-AF65-F5344CB8AC3E}">
        <p14:creationId xmlns:p14="http://schemas.microsoft.com/office/powerpoint/2010/main" val="1466307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22</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1743195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23</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16733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0E48DD7-0024-CC4D-B2E8-C1FDD502D92D}" type="slidenum">
              <a:rPr lang="en-US" altLang="x-none" sz="1200"/>
              <a:pPr/>
              <a:t>24</a:t>
            </a:fld>
            <a:endParaRPr lang="en-US" altLang="x-none" sz="1200"/>
          </a:p>
        </p:txBody>
      </p:sp>
      <p:sp>
        <p:nvSpPr>
          <p:cNvPr id="73731" name="Rectangle 2"/>
          <p:cNvSpPr>
            <a:spLocks noGrp="1" noRot="1" noChangeAspect="1" noChangeArrowheads="1"/>
          </p:cNvSpPr>
          <p:nvPr>
            <p:ph type="sldImg"/>
          </p:nvPr>
        </p:nvSpPr>
        <p:spPr>
          <a:solidFill>
            <a:srgbClr val="FFFFFF"/>
          </a:solidFill>
          <a:ln/>
        </p:spPr>
      </p:sp>
      <p:sp>
        <p:nvSpPr>
          <p:cNvPr id="7373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Use say something strategy…. </a:t>
            </a:r>
            <a:r>
              <a:rPr lang="en-US" altLang="x-none" sz="2400">
                <a:solidFill>
                  <a:schemeClr val="tx2"/>
                </a:solidFill>
              </a:rPr>
              <a:t>Read the text stopping at the end of each paragraph. Alternate who says something first. Make a prediction, ask a question, make a comment or make a connection. Jot down what was said. </a:t>
            </a:r>
          </a:p>
          <a:p>
            <a:pPr eaLnBrk="1" hangingPunct="1"/>
            <a:endParaRPr lang="en-US" altLang="x-none" sz="2400">
              <a:solidFill>
                <a:schemeClr val="tx2"/>
              </a:solidFill>
            </a:endParaRPr>
          </a:p>
          <a:p>
            <a:pPr eaLnBrk="1" hangingPunct="1"/>
            <a:r>
              <a:rPr lang="en-US" altLang="x-none" sz="2400">
                <a:solidFill>
                  <a:schemeClr val="tx2"/>
                </a:solidFill>
              </a:rPr>
              <a:t>At this point would return to Anticipation guide to see if opinions had changed based on reading</a:t>
            </a:r>
          </a:p>
          <a:p>
            <a:pPr eaLnBrk="1" hangingPunct="1"/>
            <a:endParaRPr lang="en-US" altLang="x-none"/>
          </a:p>
        </p:txBody>
      </p:sp>
    </p:spTree>
    <p:extLst>
      <p:ext uri="{BB962C8B-B14F-4D97-AF65-F5344CB8AC3E}">
        <p14:creationId xmlns:p14="http://schemas.microsoft.com/office/powerpoint/2010/main" val="1072427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AD6C30EC-2ECD-2D4D-8D0D-102978AB3809}" type="slidenum">
              <a:rPr lang="en-US" altLang="x-none" sz="1200"/>
              <a:pPr/>
              <a:t>25</a:t>
            </a:fld>
            <a:endParaRPr lang="en-US" altLang="x-none" sz="1200"/>
          </a:p>
        </p:txBody>
      </p:sp>
      <p:sp>
        <p:nvSpPr>
          <p:cNvPr id="71683" name="Rectangle 2"/>
          <p:cNvSpPr>
            <a:spLocks noGrp="1" noRot="1" noChangeAspect="1" noChangeArrowheads="1"/>
          </p:cNvSpPr>
          <p:nvPr>
            <p:ph type="sldImg"/>
          </p:nvPr>
        </p:nvSpPr>
        <p:spPr>
          <a:solidFill>
            <a:srgbClr val="FFFFFF"/>
          </a:solidFill>
          <a:ln/>
        </p:spPr>
      </p:sp>
      <p:sp>
        <p:nvSpPr>
          <p:cNvPr id="716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45458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A950671-E366-7244-B048-152FC0F7CA5C}" type="slidenum">
              <a:rPr lang="en-US" altLang="x-none" sz="1200"/>
              <a:pPr/>
              <a:t>26</a:t>
            </a:fld>
            <a:endParaRPr lang="en-US" altLang="x-none" sz="1200"/>
          </a:p>
        </p:txBody>
      </p:sp>
      <p:sp>
        <p:nvSpPr>
          <p:cNvPr id="69635" name="Rectangle 2"/>
          <p:cNvSpPr>
            <a:spLocks noGrp="1" noRot="1" noChangeAspect="1" noChangeArrowheads="1"/>
          </p:cNvSpPr>
          <p:nvPr>
            <p:ph type="sldImg"/>
          </p:nvPr>
        </p:nvSpPr>
        <p:spPr>
          <a:solidFill>
            <a:srgbClr val="FFFFFF"/>
          </a:solidFill>
          <a:ln/>
        </p:spPr>
      </p:sp>
      <p:sp>
        <p:nvSpPr>
          <p:cNvPr id="696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133879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B8351F1E-76C6-8A4F-93D2-BE3AA26102B3}" type="slidenum">
              <a:rPr lang="en-US" altLang="x-none" sz="1200"/>
              <a:pPr/>
              <a:t>27</a:t>
            </a:fld>
            <a:endParaRPr lang="en-US" altLang="x-none" sz="12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x-none" altLang="x-none"/>
          </a:p>
        </p:txBody>
      </p:sp>
    </p:spTree>
    <p:extLst>
      <p:ext uri="{BB962C8B-B14F-4D97-AF65-F5344CB8AC3E}">
        <p14:creationId xmlns:p14="http://schemas.microsoft.com/office/powerpoint/2010/main" val="1684213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7E622C4D-5BDE-3E4E-8102-E31587F18A17}" type="slidenum">
              <a:rPr lang="en-US" altLang="x-none" sz="1200"/>
              <a:pPr/>
              <a:t>29</a:t>
            </a:fld>
            <a:endParaRPr lang="en-US" altLang="x-none" sz="1200"/>
          </a:p>
        </p:txBody>
      </p:sp>
      <p:sp>
        <p:nvSpPr>
          <p:cNvPr id="122883" name="Rectangle 2"/>
          <p:cNvSpPr>
            <a:spLocks noGrp="1" noRot="1" noChangeAspect="1" noChangeArrowheads="1"/>
          </p:cNvSpPr>
          <p:nvPr>
            <p:ph type="sldImg"/>
          </p:nvPr>
        </p:nvSpPr>
        <p:spPr>
          <a:solidFill>
            <a:srgbClr val="FFFFFF"/>
          </a:solidFill>
          <a:ln/>
        </p:spPr>
      </p:sp>
      <p:sp>
        <p:nvSpPr>
          <p:cNvPr id="1228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9001981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56DE3DF-261A-3D4E-AD28-BFA3F6BB499F}" type="slidenum">
              <a:rPr lang="en-US" altLang="x-none" sz="1200"/>
              <a:pPr/>
              <a:t>30</a:t>
            </a:fld>
            <a:endParaRPr lang="en-US" altLang="x-none" sz="1200"/>
          </a:p>
        </p:txBody>
      </p:sp>
      <p:sp>
        <p:nvSpPr>
          <p:cNvPr id="129027" name="Rectangle 2"/>
          <p:cNvSpPr>
            <a:spLocks noGrp="1" noRot="1" noChangeAspect="1" noChangeArrowheads="1"/>
          </p:cNvSpPr>
          <p:nvPr>
            <p:ph type="sldImg"/>
          </p:nvPr>
        </p:nvSpPr>
        <p:spPr>
          <a:solidFill>
            <a:srgbClr val="FFFFFF"/>
          </a:solidFill>
          <a:ln/>
        </p:spPr>
      </p:sp>
      <p:sp>
        <p:nvSpPr>
          <p:cNvPr id="1290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Both read independently and mark text highlighing information that feels important, At the end of the first section reader A turns text over. Reader B continues to look at text. Reader A answers and reader B coaches reader A to a more complete answer. The use of summarizing questions scaffolds the task of summarizing by directing students to specific information. </a:t>
            </a:r>
          </a:p>
        </p:txBody>
      </p:sp>
    </p:spTree>
    <p:extLst>
      <p:ext uri="{BB962C8B-B14F-4D97-AF65-F5344CB8AC3E}">
        <p14:creationId xmlns:p14="http://schemas.microsoft.com/office/powerpoint/2010/main" val="19014792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201DFE-2B0E-0E4F-A8D2-B4D0E8601B71}" type="slidenum">
              <a:rPr lang="uk-UA"/>
              <a:t>35</a:t>
            </a:fld>
            <a:endParaRPr lang="uk-UA"/>
          </a:p>
        </p:txBody>
      </p:sp>
    </p:spTree>
    <p:extLst>
      <p:ext uri="{BB962C8B-B14F-4D97-AF65-F5344CB8AC3E}">
        <p14:creationId xmlns:p14="http://schemas.microsoft.com/office/powerpoint/2010/main" val="1713776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2F866B59-9C8E-F04A-B497-1F9C8B705337}" type="slidenum">
              <a:rPr lang="en-US" altLang="x-none" sz="1200"/>
              <a:pPr/>
              <a:t>39</a:t>
            </a:fld>
            <a:endParaRPr lang="en-US" altLang="x-none" sz="1200"/>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062704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B97D25B-7046-4B46-8B94-7194A70E9027}" type="slidenum">
              <a:rPr lang="en-US">
                <a:latin typeface="Arial" pitchFamily="-65" charset="0"/>
                <a:ea typeface="ＭＳ Ｐゴシック" pitchFamily="-65" charset="-128"/>
                <a:cs typeface="ＭＳ Ｐゴシック" pitchFamily="-65" charset="-128"/>
              </a:rPr>
              <a:pPr/>
              <a:t>5</a:t>
            </a:fld>
            <a:endParaRPr lang="en-US" dirty="0">
              <a:latin typeface="Arial" pitchFamily="-65" charset="0"/>
              <a:ea typeface="ＭＳ Ｐゴシック" pitchFamily="-65" charset="-128"/>
              <a:cs typeface="ＭＳ Ｐゴシック" pitchFamily="-65"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5763261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193D8F7-3444-334B-ABE2-6DF4E6CDEC0B}" type="slidenum">
              <a:rPr lang="en-US" altLang="x-none" sz="1200"/>
              <a:pPr/>
              <a:t>40</a:t>
            </a:fld>
            <a:endParaRPr lang="en-US" altLang="x-none" sz="1200"/>
          </a:p>
        </p:txBody>
      </p:sp>
      <p:sp>
        <p:nvSpPr>
          <p:cNvPr id="59395" name="Rectangle 2"/>
          <p:cNvSpPr>
            <a:spLocks noGrp="1" noRot="1" noChangeAspect="1" noChangeArrowheads="1"/>
          </p:cNvSpPr>
          <p:nvPr>
            <p:ph type="sldImg"/>
          </p:nvPr>
        </p:nvSpPr>
        <p:spPr>
          <a:solidFill>
            <a:srgbClr val="FFFFFF"/>
          </a:solidFill>
          <a:ln/>
        </p:spPr>
      </p:sp>
      <p:sp>
        <p:nvSpPr>
          <p:cNvPr id="593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611846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0B5E50CF-8E07-574E-A8E9-84B99DC44C5F}" type="slidenum">
              <a:rPr lang="en-US" altLang="x-none" sz="1200"/>
              <a:pPr/>
              <a:t>41</a:t>
            </a:fld>
            <a:endParaRPr lang="en-US" altLang="x-none" sz="1200"/>
          </a:p>
        </p:txBody>
      </p:sp>
      <p:sp>
        <p:nvSpPr>
          <p:cNvPr id="65539" name="Rectangle 1026"/>
          <p:cNvSpPr>
            <a:spLocks noGrp="1" noRot="1" noChangeAspect="1" noChangeArrowheads="1"/>
          </p:cNvSpPr>
          <p:nvPr>
            <p:ph type="sldImg"/>
          </p:nvPr>
        </p:nvSpPr>
        <p:spPr>
          <a:solidFill>
            <a:srgbClr val="FFFFFF"/>
          </a:solidFill>
          <a:ln/>
        </p:spPr>
      </p:sp>
      <p:sp>
        <p:nvSpPr>
          <p:cNvPr id="65540"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Offers an ideal way to preteach some vocabulary</a:t>
            </a:r>
          </a:p>
        </p:txBody>
      </p:sp>
    </p:spTree>
    <p:extLst>
      <p:ext uri="{BB962C8B-B14F-4D97-AF65-F5344CB8AC3E}">
        <p14:creationId xmlns:p14="http://schemas.microsoft.com/office/powerpoint/2010/main" val="13276694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2F866B59-9C8E-F04A-B497-1F9C8B705337}" type="slidenum">
              <a:rPr lang="en-US" altLang="x-none" sz="1200"/>
              <a:pPr/>
              <a:t>42</a:t>
            </a:fld>
            <a:endParaRPr lang="en-US" altLang="x-none" sz="1200"/>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21459351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A950671-E366-7244-B048-152FC0F7CA5C}" type="slidenum">
              <a:rPr lang="en-US" altLang="x-none" sz="1200"/>
              <a:pPr/>
              <a:t>43</a:t>
            </a:fld>
            <a:endParaRPr lang="en-US" altLang="x-none" sz="1200"/>
          </a:p>
        </p:txBody>
      </p:sp>
      <p:sp>
        <p:nvSpPr>
          <p:cNvPr id="69635" name="Rectangle 2"/>
          <p:cNvSpPr>
            <a:spLocks noGrp="1" noRot="1" noChangeAspect="1" noChangeArrowheads="1"/>
          </p:cNvSpPr>
          <p:nvPr>
            <p:ph type="sldImg"/>
          </p:nvPr>
        </p:nvSpPr>
        <p:spPr>
          <a:solidFill>
            <a:srgbClr val="FFFFFF"/>
          </a:solidFill>
          <a:ln/>
        </p:spPr>
      </p:sp>
      <p:sp>
        <p:nvSpPr>
          <p:cNvPr id="696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4892695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B8351F1E-76C6-8A4F-93D2-BE3AA26102B3}" type="slidenum">
              <a:rPr lang="en-US" altLang="x-none" sz="1200"/>
              <a:pPr/>
              <a:t>44</a:t>
            </a:fld>
            <a:endParaRPr lang="en-US" altLang="x-none" sz="12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x-none" altLang="x-none"/>
          </a:p>
        </p:txBody>
      </p:sp>
    </p:spTree>
    <p:extLst>
      <p:ext uri="{BB962C8B-B14F-4D97-AF65-F5344CB8AC3E}">
        <p14:creationId xmlns:p14="http://schemas.microsoft.com/office/powerpoint/2010/main" val="5180961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45</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4308240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7E622C4D-5BDE-3E4E-8102-E31587F18A17}" type="slidenum">
              <a:rPr lang="en-US" altLang="x-none" sz="1200"/>
              <a:pPr/>
              <a:t>47</a:t>
            </a:fld>
            <a:endParaRPr lang="en-US" altLang="x-none" sz="1200"/>
          </a:p>
        </p:txBody>
      </p:sp>
      <p:sp>
        <p:nvSpPr>
          <p:cNvPr id="122883" name="Rectangle 2"/>
          <p:cNvSpPr>
            <a:spLocks noGrp="1" noRot="1" noChangeAspect="1" noChangeArrowheads="1"/>
          </p:cNvSpPr>
          <p:nvPr>
            <p:ph type="sldImg"/>
          </p:nvPr>
        </p:nvSpPr>
        <p:spPr>
          <a:solidFill>
            <a:srgbClr val="FFFFFF"/>
          </a:solidFill>
          <a:ln/>
        </p:spPr>
      </p:sp>
      <p:sp>
        <p:nvSpPr>
          <p:cNvPr id="1228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21268816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2E31D5BB-B003-884F-A8C1-59C49DAF1F0A}" type="slidenum">
              <a:rPr lang="en-US">
                <a:latin typeface="Arial" pitchFamily="-101" charset="0"/>
                <a:ea typeface="ＭＳ Ｐゴシック" pitchFamily="-101" charset="-128"/>
                <a:cs typeface="ＭＳ Ｐゴシック" pitchFamily="-101" charset="-128"/>
              </a:rPr>
              <a:pPr/>
              <a:t>48</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140293"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140294" name="Header Placeholder 7"/>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extLst>
      <p:ext uri="{BB962C8B-B14F-4D97-AF65-F5344CB8AC3E}">
        <p14:creationId xmlns:p14="http://schemas.microsoft.com/office/powerpoint/2010/main" val="7741678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E45AA31-06E3-AD44-844B-241BA8058DE9}" type="slidenum">
              <a:rPr lang="en-US" altLang="x-none" sz="1200"/>
              <a:pPr/>
              <a:t>50</a:t>
            </a:fld>
            <a:endParaRPr lang="en-US" altLang="x-none" sz="1200"/>
          </a:p>
        </p:txBody>
      </p:sp>
      <p:sp>
        <p:nvSpPr>
          <p:cNvPr id="133123" name="Rectangle 2"/>
          <p:cNvSpPr>
            <a:spLocks noGrp="1" noRot="1" noChangeAspect="1" noChangeArrowheads="1"/>
          </p:cNvSpPr>
          <p:nvPr>
            <p:ph type="sldImg"/>
          </p:nvPr>
        </p:nvSpPr>
        <p:spPr>
          <a:solidFill>
            <a:srgbClr val="FFFFFF"/>
          </a:solidFill>
          <a:ln/>
        </p:spPr>
      </p:sp>
      <p:sp>
        <p:nvSpPr>
          <p:cNvPr id="1331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9335490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087C3E-DF5D-9149-8009-614391378E26}" type="slidenum">
              <a:rPr lang="en-US" altLang="en-US"/>
              <a:pPr/>
              <a:t>51</a:t>
            </a:fld>
            <a:endParaRPr lang="en-US" altLang="en-US"/>
          </a:p>
        </p:txBody>
      </p:sp>
      <p:sp>
        <p:nvSpPr>
          <p:cNvPr id="336898" name="Rectangle 2"/>
          <p:cNvSpPr>
            <a:spLocks noGrp="1" noRot="1" noChangeAspect="1" noChangeArrowheads="1" noTextEdit="1"/>
          </p:cNvSpPr>
          <p:nvPr>
            <p:ph type="sldImg"/>
          </p:nvPr>
        </p:nvSpPr>
        <p:spPr>
          <a:ln/>
        </p:spPr>
      </p:sp>
      <p:sp>
        <p:nvSpPr>
          <p:cNvPr id="336899" name="Rectangle 3"/>
          <p:cNvSpPr>
            <a:spLocks noGrp="1" noChangeArrowheads="1"/>
          </p:cNvSpPr>
          <p:nvPr>
            <p:ph type="body" idx="1"/>
          </p:nvPr>
        </p:nvSpPr>
        <p:spPr/>
        <p:txBody>
          <a:bodyPr/>
          <a:lstStyle/>
          <a:p>
            <a:r>
              <a:rPr lang="en-US" altLang="en-US"/>
              <a:t>Do this activity with second part of section on Daniel Janik’s research. </a:t>
            </a:r>
          </a:p>
        </p:txBody>
      </p:sp>
    </p:spTree>
    <p:extLst>
      <p:ext uri="{BB962C8B-B14F-4D97-AF65-F5344CB8AC3E}">
        <p14:creationId xmlns:p14="http://schemas.microsoft.com/office/powerpoint/2010/main" val="1364869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D2F84A7-59A6-784F-9731-912FBB4498ED}" type="slidenum">
              <a:rPr lang="en-US">
                <a:latin typeface="Arial" pitchFamily="-65" charset="0"/>
                <a:ea typeface="ＭＳ Ｐゴシック" pitchFamily="-65" charset="-128"/>
                <a:cs typeface="ＭＳ Ｐゴシック" pitchFamily="-65" charset="-128"/>
              </a:rPr>
              <a:pPr/>
              <a:t>6</a:t>
            </a:fld>
            <a:endParaRPr lang="en-US" dirty="0">
              <a:latin typeface="Arial" pitchFamily="-65" charset="0"/>
              <a:ea typeface="ＭＳ Ｐゴシック" pitchFamily="-65" charset="-128"/>
              <a:cs typeface="ＭＳ Ｐゴシック" pitchFamily="-65"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0573166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17584AD9-4D09-CE45-A425-77826B3DEAB1}" type="slidenum">
              <a:rPr lang="en-US" altLang="x-none" sz="1200"/>
              <a:pPr/>
              <a:t>52</a:t>
            </a:fld>
            <a:endParaRPr lang="en-US" altLang="x-none" sz="1200"/>
          </a:p>
        </p:txBody>
      </p:sp>
      <p:sp>
        <p:nvSpPr>
          <p:cNvPr id="135171" name="Rectangle 2"/>
          <p:cNvSpPr>
            <a:spLocks noGrp="1" noRot="1" noChangeAspect="1" noChangeArrowheads="1"/>
          </p:cNvSpPr>
          <p:nvPr>
            <p:ph type="sldImg"/>
          </p:nvPr>
        </p:nvSpPr>
        <p:spPr>
          <a:solidFill>
            <a:srgbClr val="FFFFFF"/>
          </a:solidFill>
          <a:ln/>
        </p:spPr>
      </p:sp>
      <p:sp>
        <p:nvSpPr>
          <p:cNvPr id="1351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Ask for a show of hands true/false, then bring in proof statements</a:t>
            </a:r>
          </a:p>
        </p:txBody>
      </p:sp>
    </p:spTree>
    <p:extLst>
      <p:ext uri="{BB962C8B-B14F-4D97-AF65-F5344CB8AC3E}">
        <p14:creationId xmlns:p14="http://schemas.microsoft.com/office/powerpoint/2010/main" val="14521396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2989B97-068C-7344-AE1E-59A40A9DC85B}" type="slidenum">
              <a:rPr lang="en-US" altLang="x-none" sz="1200"/>
              <a:pPr/>
              <a:t>53</a:t>
            </a:fld>
            <a:endParaRPr lang="en-US" altLang="x-none" sz="120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x-none" altLang="x-none"/>
          </a:p>
        </p:txBody>
      </p:sp>
    </p:spTree>
    <p:extLst>
      <p:ext uri="{BB962C8B-B14F-4D97-AF65-F5344CB8AC3E}">
        <p14:creationId xmlns:p14="http://schemas.microsoft.com/office/powerpoint/2010/main" val="4060374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ADEDC074-BE36-EE44-92FC-7DCAD7ED5EAF}" type="slidenum">
              <a:rPr lang="en-US" altLang="x-none" sz="1200"/>
              <a:pPr/>
              <a:t>54</a:t>
            </a:fld>
            <a:endParaRPr lang="en-US" altLang="x-none" sz="1200"/>
          </a:p>
        </p:txBody>
      </p:sp>
      <p:sp>
        <p:nvSpPr>
          <p:cNvPr id="75779" name="Rectangle 2"/>
          <p:cNvSpPr>
            <a:spLocks noGrp="1" noRot="1" noChangeAspect="1" noChangeArrowheads="1"/>
          </p:cNvSpPr>
          <p:nvPr>
            <p:ph type="sldImg"/>
          </p:nvPr>
        </p:nvSpPr>
        <p:spPr>
          <a:solidFill>
            <a:srgbClr val="FFFFFF"/>
          </a:solidFill>
          <a:ln/>
        </p:spPr>
      </p:sp>
      <p:sp>
        <p:nvSpPr>
          <p:cNvPr id="757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231117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DC1B9C35-2F22-C04B-9E76-0A9E3A164B6E}" type="slidenum">
              <a:rPr lang="en-US" altLang="x-none" sz="1200"/>
              <a:pPr/>
              <a:t>55</a:t>
            </a:fld>
            <a:endParaRPr lang="en-US" altLang="x-none" sz="1200"/>
          </a:p>
        </p:txBody>
      </p:sp>
      <p:sp>
        <p:nvSpPr>
          <p:cNvPr id="79875" name="Rectangle 2"/>
          <p:cNvSpPr>
            <a:spLocks noGrp="1" noRot="1" noChangeAspect="1" noChangeArrowheads="1"/>
          </p:cNvSpPr>
          <p:nvPr>
            <p:ph type="sldImg"/>
          </p:nvPr>
        </p:nvSpPr>
        <p:spPr>
          <a:solidFill>
            <a:srgbClr val="FFFFFF"/>
          </a:solidFill>
          <a:ln/>
        </p:spPr>
      </p:sp>
      <p:sp>
        <p:nvSpPr>
          <p:cNvPr id="798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007147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0B5E50CF-8E07-574E-A8E9-84B99DC44C5F}" type="slidenum">
              <a:rPr lang="en-US" altLang="x-none" sz="1200"/>
              <a:pPr/>
              <a:t>56</a:t>
            </a:fld>
            <a:endParaRPr lang="en-US" altLang="x-none" sz="1200"/>
          </a:p>
        </p:txBody>
      </p:sp>
      <p:sp>
        <p:nvSpPr>
          <p:cNvPr id="65539" name="Rectangle 1026"/>
          <p:cNvSpPr>
            <a:spLocks noGrp="1" noRot="1" noChangeAspect="1" noChangeArrowheads="1"/>
          </p:cNvSpPr>
          <p:nvPr>
            <p:ph type="sldImg"/>
          </p:nvPr>
        </p:nvSpPr>
        <p:spPr>
          <a:solidFill>
            <a:srgbClr val="FFFFFF"/>
          </a:solidFill>
          <a:ln/>
        </p:spPr>
      </p:sp>
      <p:sp>
        <p:nvSpPr>
          <p:cNvPr id="65540"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Offers an ideal way to preteach some vocabulary</a:t>
            </a:r>
          </a:p>
        </p:txBody>
      </p:sp>
    </p:spTree>
    <p:extLst>
      <p:ext uri="{BB962C8B-B14F-4D97-AF65-F5344CB8AC3E}">
        <p14:creationId xmlns:p14="http://schemas.microsoft.com/office/powerpoint/2010/main" val="14683300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4183018F-37B4-D948-BFC3-1CDE1EEA9BD5}" type="slidenum">
              <a:rPr lang="en-US" altLang="x-none" sz="1200"/>
              <a:pPr/>
              <a:t>57</a:t>
            </a:fld>
            <a:endParaRPr lang="en-US" altLang="x-none" sz="1200"/>
          </a:p>
        </p:txBody>
      </p:sp>
      <p:sp>
        <p:nvSpPr>
          <p:cNvPr id="131075" name="Rectangle 1026"/>
          <p:cNvSpPr>
            <a:spLocks noGrp="1" noRot="1" noChangeAspect="1" noChangeArrowheads="1"/>
          </p:cNvSpPr>
          <p:nvPr>
            <p:ph type="sldImg"/>
          </p:nvPr>
        </p:nvSpPr>
        <p:spPr>
          <a:solidFill>
            <a:srgbClr val="FFFFFF"/>
          </a:solidFill>
          <a:ln/>
        </p:spPr>
      </p:sp>
      <p:sp>
        <p:nvSpPr>
          <p:cNvPr id="131076"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20121098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C3E56761-B056-0347-B611-AE762C6DC859}" type="slidenum">
              <a:rPr lang="en-US" altLang="x-none" sz="1200"/>
              <a:pPr/>
              <a:t>58</a:t>
            </a:fld>
            <a:endParaRPr lang="en-US" altLang="x-none" sz="1200"/>
          </a:p>
        </p:txBody>
      </p:sp>
      <p:sp>
        <p:nvSpPr>
          <p:cNvPr id="151555" name="Rectangle 2"/>
          <p:cNvSpPr>
            <a:spLocks noGrp="1" noRot="1" noChangeAspect="1" noChangeArrowheads="1"/>
          </p:cNvSpPr>
          <p:nvPr>
            <p:ph type="sldImg"/>
          </p:nvPr>
        </p:nvSpPr>
        <p:spPr>
          <a:solidFill>
            <a:srgbClr val="FFFFFF"/>
          </a:solidFill>
          <a:ln/>
        </p:spPr>
      </p:sp>
      <p:sp>
        <p:nvSpPr>
          <p:cNvPr id="1515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21445201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3E97042-A08C-8543-A698-738B0636B5A0}" type="slidenum">
              <a:rPr lang="en-US" altLang="x-none" sz="1200"/>
              <a:pPr/>
              <a:t>60</a:t>
            </a:fld>
            <a:endParaRPr lang="en-US" altLang="x-none" sz="1200"/>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7421927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3B36B412-6F3E-C545-8D7E-B2B23AD87EB8}" type="slidenum">
              <a:rPr lang="en-US" altLang="x-none" sz="1200"/>
              <a:pPr/>
              <a:t>61</a:t>
            </a:fld>
            <a:endParaRPr lang="en-US" altLang="x-none" sz="1200"/>
          </a:p>
        </p:txBody>
      </p:sp>
      <p:sp>
        <p:nvSpPr>
          <p:cNvPr id="88067" name="Rectangle 2"/>
          <p:cNvSpPr>
            <a:spLocks noGrp="1" noRot="1" noChangeAspect="1" noChangeArrowheads="1"/>
          </p:cNvSpPr>
          <p:nvPr>
            <p:ph type="sldImg"/>
          </p:nvPr>
        </p:nvSpPr>
        <p:spPr>
          <a:solidFill>
            <a:srgbClr val="FFFFFF"/>
          </a:solidFill>
          <a:ln/>
        </p:spPr>
      </p:sp>
      <p:sp>
        <p:nvSpPr>
          <p:cNvPr id="880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4176735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B87A2D7E-17CC-D74A-94EE-51FB5DEDA692}" type="slidenum">
              <a:rPr lang="en-US" altLang="x-none" sz="1200"/>
              <a:pPr/>
              <a:t>62</a:t>
            </a:fld>
            <a:endParaRPr lang="en-US" altLang="x-none" sz="1200"/>
          </a:p>
        </p:txBody>
      </p:sp>
      <p:sp>
        <p:nvSpPr>
          <p:cNvPr id="90115" name="Rectangle 2"/>
          <p:cNvSpPr>
            <a:spLocks noGrp="1" noRot="1" noChangeAspect="1" noChangeArrowheads="1"/>
          </p:cNvSpPr>
          <p:nvPr>
            <p:ph type="sldImg"/>
          </p:nvPr>
        </p:nvSpPr>
        <p:spPr>
          <a:solidFill>
            <a:srgbClr val="FFFFFF"/>
          </a:solidFill>
          <a:ln/>
        </p:spPr>
      </p:sp>
      <p:sp>
        <p:nvSpPr>
          <p:cNvPr id="901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293260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3E97042-A08C-8543-A698-738B0636B5A0}" type="slidenum">
              <a:rPr lang="en-US" altLang="x-none" sz="1200"/>
              <a:pPr/>
              <a:t>7</a:t>
            </a:fld>
            <a:endParaRPr lang="en-US" altLang="x-none" sz="1200"/>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5068186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FA113195-B5ED-F94E-B0F2-2A358136FB94}" type="slidenum">
              <a:rPr lang="en-US" altLang="x-none" sz="1200"/>
              <a:pPr/>
              <a:t>63</a:t>
            </a:fld>
            <a:endParaRPr lang="en-US" altLang="x-none" sz="1200"/>
          </a:p>
        </p:txBody>
      </p:sp>
      <p:sp>
        <p:nvSpPr>
          <p:cNvPr id="92163" name="Rectangle 2"/>
          <p:cNvSpPr>
            <a:spLocks noGrp="1" noRot="1" noChangeAspect="1" noChangeArrowheads="1"/>
          </p:cNvSpPr>
          <p:nvPr>
            <p:ph type="sldImg"/>
          </p:nvPr>
        </p:nvSpPr>
        <p:spPr>
          <a:solidFill>
            <a:srgbClr val="FFFFFF"/>
          </a:solidFill>
          <a:ln/>
        </p:spPr>
      </p:sp>
      <p:sp>
        <p:nvSpPr>
          <p:cNvPr id="921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2165177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1C512704-4CF0-4A4C-A460-ADF92753E157}" type="slidenum">
              <a:rPr lang="en-US" altLang="x-none" sz="1200"/>
              <a:pPr/>
              <a:t>64</a:t>
            </a:fld>
            <a:endParaRPr lang="en-US" altLang="x-none" sz="1200"/>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extLst>
      <p:ext uri="{BB962C8B-B14F-4D97-AF65-F5344CB8AC3E}">
        <p14:creationId xmlns:p14="http://schemas.microsoft.com/office/powerpoint/2010/main" val="18526170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BD2D3956-F052-824E-8475-864F642DB669}" type="slidenum">
              <a:rPr lang="en-US" altLang="x-none" sz="1200"/>
              <a:pPr/>
              <a:t>65</a:t>
            </a:fld>
            <a:endParaRPr lang="en-US" altLang="x-none" sz="1200"/>
          </a:p>
        </p:txBody>
      </p:sp>
      <p:sp>
        <p:nvSpPr>
          <p:cNvPr id="96259" name="Rectangle 2"/>
          <p:cNvSpPr>
            <a:spLocks noGrp="1" noRot="1" noChangeAspect="1" noChangeArrowheads="1"/>
          </p:cNvSpPr>
          <p:nvPr>
            <p:ph type="sldImg"/>
          </p:nvPr>
        </p:nvSpPr>
        <p:spPr>
          <a:solidFill>
            <a:srgbClr val="FFFFFF"/>
          </a:solidFill>
          <a:ln/>
        </p:spPr>
      </p:sp>
      <p:sp>
        <p:nvSpPr>
          <p:cNvPr id="9626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Do Most important word strategy. </a:t>
            </a:r>
          </a:p>
          <a:p>
            <a:pPr eaLnBrk="1" hangingPunct="1"/>
            <a:r>
              <a:rPr lang="en-US" altLang="x-none"/>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extLst>
      <p:ext uri="{BB962C8B-B14F-4D97-AF65-F5344CB8AC3E}">
        <p14:creationId xmlns:p14="http://schemas.microsoft.com/office/powerpoint/2010/main" val="18208803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F15A313-91ED-1C40-B353-5A6D0177F2C7}" type="slidenum">
              <a:rPr lang="en-US" altLang="x-none" sz="1200"/>
              <a:pPr/>
              <a:t>66</a:t>
            </a:fld>
            <a:endParaRPr lang="en-US" altLang="x-none" sz="1200"/>
          </a:p>
        </p:txBody>
      </p:sp>
      <p:sp>
        <p:nvSpPr>
          <p:cNvPr id="98307" name="Rectangle 2"/>
          <p:cNvSpPr>
            <a:spLocks noGrp="1" noRot="1" noChangeAspect="1" noChangeArrowheads="1"/>
          </p:cNvSpPr>
          <p:nvPr>
            <p:ph type="sldImg"/>
          </p:nvPr>
        </p:nvSpPr>
        <p:spPr>
          <a:solidFill>
            <a:srgbClr val="FFFFFF"/>
          </a:solidFill>
          <a:ln/>
        </p:spPr>
      </p:sp>
      <p:sp>
        <p:nvSpPr>
          <p:cNvPr id="9830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14752896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61780203-20F5-E74E-93A9-4C7857CFBCB0}" type="slidenum">
              <a:rPr lang="en-US" altLang="x-none" sz="1200"/>
              <a:pPr/>
              <a:t>67</a:t>
            </a:fld>
            <a:endParaRPr lang="en-US" altLang="x-none" sz="1200"/>
          </a:p>
        </p:txBody>
      </p:sp>
      <p:sp>
        <p:nvSpPr>
          <p:cNvPr id="100355" name="Rectangle 2"/>
          <p:cNvSpPr>
            <a:spLocks noGrp="1" noRot="1" noChangeAspect="1" noChangeArrowheads="1"/>
          </p:cNvSpPr>
          <p:nvPr>
            <p:ph type="sldImg"/>
          </p:nvPr>
        </p:nvSpPr>
        <p:spPr>
          <a:solidFill>
            <a:srgbClr val="FFFFFF"/>
          </a:solidFill>
          <a:ln/>
        </p:spPr>
      </p:sp>
      <p:sp>
        <p:nvSpPr>
          <p:cNvPr id="10035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4195398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9149D0EA-E834-4D46-B762-FC73F4C39994}" type="slidenum">
              <a:rPr lang="en-US" altLang="x-none" sz="1200"/>
              <a:pPr/>
              <a:t>68</a:t>
            </a:fld>
            <a:endParaRPr lang="en-US" altLang="x-none" sz="1200"/>
          </a:p>
        </p:txBody>
      </p:sp>
      <p:sp>
        <p:nvSpPr>
          <p:cNvPr id="102403" name="Rectangle 2"/>
          <p:cNvSpPr>
            <a:spLocks noGrp="1" noRot="1" noChangeAspect="1" noChangeArrowheads="1"/>
          </p:cNvSpPr>
          <p:nvPr>
            <p:ph type="sldImg"/>
          </p:nvPr>
        </p:nvSpPr>
        <p:spPr>
          <a:solidFill>
            <a:srgbClr val="FFFFFF"/>
          </a:solidFill>
          <a:ln/>
        </p:spPr>
      </p:sp>
      <p:sp>
        <p:nvSpPr>
          <p:cNvPr id="1024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7195912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77AC27D6-9F6D-FD42-B081-F9623E31F72C}" type="slidenum">
              <a:rPr lang="en-US" altLang="x-none" sz="1200"/>
              <a:pPr/>
              <a:t>69</a:t>
            </a:fld>
            <a:endParaRPr lang="en-US" altLang="x-none" sz="1200"/>
          </a:p>
        </p:txBody>
      </p:sp>
      <p:sp>
        <p:nvSpPr>
          <p:cNvPr id="104451" name="Rectangle 2"/>
          <p:cNvSpPr>
            <a:spLocks noGrp="1" noRot="1" noChangeAspect="1" noChangeArrowheads="1"/>
          </p:cNvSpPr>
          <p:nvPr>
            <p:ph type="sldImg"/>
          </p:nvPr>
        </p:nvSpPr>
        <p:spPr>
          <a:solidFill>
            <a:srgbClr val="FFFFFF"/>
          </a:solidFill>
          <a:ln/>
        </p:spPr>
      </p:sp>
      <p:sp>
        <p:nvSpPr>
          <p:cNvPr id="1044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3742757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1DF3B709-E54C-4846-ADBA-AC3D3A399708}" type="slidenum">
              <a:rPr lang="en-US" altLang="x-none" sz="1200"/>
              <a:pPr/>
              <a:t>70</a:t>
            </a:fld>
            <a:endParaRPr lang="en-US" altLang="x-none" sz="1200"/>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A wide variety of inferences is appropriate for fiction; a narrower range of interpretation is typical for nonfiction.  It says, I say and so is an excellent strategy for inference. </a:t>
            </a:r>
          </a:p>
        </p:txBody>
      </p:sp>
    </p:spTree>
    <p:extLst>
      <p:ext uri="{BB962C8B-B14F-4D97-AF65-F5344CB8AC3E}">
        <p14:creationId xmlns:p14="http://schemas.microsoft.com/office/powerpoint/2010/main" val="114056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8D0BDCE-4EE7-474E-8710-2C367E13C6C8}" type="slidenum">
              <a:rPr lang="en-US">
                <a:latin typeface="Arial" pitchFamily="-112" charset="0"/>
                <a:ea typeface="ＭＳ Ｐゴシック" pitchFamily="-112" charset="-128"/>
                <a:cs typeface="ＭＳ Ｐゴシック" pitchFamily="-112" charset="-128"/>
              </a:rPr>
              <a:pPr/>
              <a:t>71</a:t>
            </a:fld>
            <a:endParaRPr lang="en-US">
              <a:latin typeface="Arial" pitchFamily="-112" charset="0"/>
              <a:ea typeface="ＭＳ Ｐゴシック" pitchFamily="-112" charset="-128"/>
              <a:cs typeface="ＭＳ Ｐゴシック" pitchFamily="-112" charset="-128"/>
            </a:endParaRPr>
          </a:p>
        </p:txBody>
      </p:sp>
      <p:sp>
        <p:nvSpPr>
          <p:cNvPr id="154627" name="Rectangle 2"/>
          <p:cNvSpPr>
            <a:spLocks noGrp="1" noRot="1" noChangeAspect="1" noChangeArrowheads="1"/>
          </p:cNvSpPr>
          <p:nvPr>
            <p:ph type="sldImg"/>
          </p:nvPr>
        </p:nvSpPr>
        <p:spPr>
          <a:solidFill>
            <a:srgbClr val="FFFFFF"/>
          </a:solidFill>
          <a:ln/>
        </p:spPr>
      </p:sp>
      <p:sp>
        <p:nvSpPr>
          <p:cNvPr id="1546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9024816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72</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931159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3B36B412-6F3E-C545-8D7E-B2B23AD87EB8}" type="slidenum">
              <a:rPr lang="en-US" altLang="x-none" sz="1200"/>
              <a:pPr/>
              <a:t>8</a:t>
            </a:fld>
            <a:endParaRPr lang="en-US" altLang="x-none" sz="1200"/>
          </a:p>
        </p:txBody>
      </p:sp>
      <p:sp>
        <p:nvSpPr>
          <p:cNvPr id="88067" name="Rectangle 2"/>
          <p:cNvSpPr>
            <a:spLocks noGrp="1" noRot="1" noChangeAspect="1" noChangeArrowheads="1"/>
          </p:cNvSpPr>
          <p:nvPr>
            <p:ph type="sldImg"/>
          </p:nvPr>
        </p:nvSpPr>
        <p:spPr>
          <a:solidFill>
            <a:srgbClr val="FFFFFF"/>
          </a:solidFill>
          <a:ln/>
        </p:spPr>
      </p:sp>
      <p:sp>
        <p:nvSpPr>
          <p:cNvPr id="880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8439214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78</a:t>
            </a:fld>
            <a:endParaRPr lang="en-US" dirty="0"/>
          </a:p>
        </p:txBody>
      </p:sp>
    </p:spTree>
    <p:extLst>
      <p:ext uri="{BB962C8B-B14F-4D97-AF65-F5344CB8AC3E}">
        <p14:creationId xmlns:p14="http://schemas.microsoft.com/office/powerpoint/2010/main" val="5104591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86</a:t>
            </a:fld>
            <a:endParaRPr lang="en-US" dirty="0"/>
          </a:p>
        </p:txBody>
      </p:sp>
    </p:spTree>
    <p:extLst>
      <p:ext uri="{BB962C8B-B14F-4D97-AF65-F5344CB8AC3E}">
        <p14:creationId xmlns:p14="http://schemas.microsoft.com/office/powerpoint/2010/main" val="1523855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B87A2D7E-17CC-D74A-94EE-51FB5DEDA692}" type="slidenum">
              <a:rPr lang="en-US" altLang="x-none" sz="1200"/>
              <a:pPr/>
              <a:t>9</a:t>
            </a:fld>
            <a:endParaRPr lang="en-US" altLang="x-none" sz="1200"/>
          </a:p>
        </p:txBody>
      </p:sp>
      <p:sp>
        <p:nvSpPr>
          <p:cNvPr id="90115" name="Rectangle 2"/>
          <p:cNvSpPr>
            <a:spLocks noGrp="1" noRot="1" noChangeAspect="1" noChangeArrowheads="1"/>
          </p:cNvSpPr>
          <p:nvPr>
            <p:ph type="sldImg"/>
          </p:nvPr>
        </p:nvSpPr>
        <p:spPr>
          <a:solidFill>
            <a:srgbClr val="FFFFFF"/>
          </a:solidFill>
          <a:ln/>
        </p:spPr>
      </p:sp>
      <p:sp>
        <p:nvSpPr>
          <p:cNvPr id="901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516084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FA113195-B5ED-F94E-B0F2-2A358136FB94}" type="slidenum">
              <a:rPr lang="en-US" altLang="x-none" sz="1200"/>
              <a:pPr/>
              <a:t>10</a:t>
            </a:fld>
            <a:endParaRPr lang="en-US" altLang="x-none" sz="1200"/>
          </a:p>
        </p:txBody>
      </p:sp>
      <p:sp>
        <p:nvSpPr>
          <p:cNvPr id="92163" name="Rectangle 2"/>
          <p:cNvSpPr>
            <a:spLocks noGrp="1" noRot="1" noChangeAspect="1" noChangeArrowheads="1"/>
          </p:cNvSpPr>
          <p:nvPr>
            <p:ph type="sldImg"/>
          </p:nvPr>
        </p:nvSpPr>
        <p:spPr>
          <a:solidFill>
            <a:srgbClr val="FFFFFF"/>
          </a:solidFill>
          <a:ln/>
        </p:spPr>
      </p:sp>
      <p:sp>
        <p:nvSpPr>
          <p:cNvPr id="921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x-none" altLang="x-none"/>
          </a:p>
        </p:txBody>
      </p:sp>
    </p:spTree>
    <p:extLst>
      <p:ext uri="{BB962C8B-B14F-4D97-AF65-F5344CB8AC3E}">
        <p14:creationId xmlns:p14="http://schemas.microsoft.com/office/powerpoint/2010/main" val="1097327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fld id="{1C512704-4CF0-4A4C-A460-ADF92753E157}" type="slidenum">
              <a:rPr lang="en-US" altLang="x-none" sz="1200"/>
              <a:pPr/>
              <a:t>11</a:t>
            </a:fld>
            <a:endParaRPr lang="en-US" altLang="x-none" sz="1200"/>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tLang="x-none"/>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extLst>
      <p:ext uri="{BB962C8B-B14F-4D97-AF65-F5344CB8AC3E}">
        <p14:creationId xmlns:p14="http://schemas.microsoft.com/office/powerpoint/2010/main" val="520711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 Maine 2014</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 Maine 2014</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 Maine 2014</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dirty="0" smtClean="0"/>
              <a:t>Laura Terrill, Maine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 Maine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 Maine 2014</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Slide Number Placeholder 8"/>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6000" dirty="0">
                <a:solidFill>
                  <a:prstClr val="white"/>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6000" dirty="0">
                <a:solidFill>
                  <a:prstClr val="white"/>
                </a:solidFill>
                <a:effectLst/>
              </a:rPr>
              <a:t>”</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 Maine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7" name="Slide Number Placeholder 6"/>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extLst mod="1">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1"/>
          </p:nvPr>
        </p:nvSpPr>
        <p:spPr>
          <a:xfrm>
            <a:off x="685800" y="6324602"/>
            <a:ext cx="3086100" cy="365125"/>
          </a:xfrm>
        </p:spPr>
        <p:txBody>
          <a:bodyPr/>
          <a:lstStyle>
            <a:lvl1pPr algn="l">
              <a:defRPr/>
            </a:lvl1pPr>
          </a:lstStyle>
          <a:p>
            <a:pPr>
              <a:defRPr/>
            </a:pPr>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Slide Number Placeholder 22"/>
          <p:cNvSpPr>
            <a:spLocks noGrp="1"/>
          </p:cNvSpPr>
          <p:nvPr>
            <p:ph type="sldNum" sz="quarter" idx="12"/>
          </p:nvPr>
        </p:nvSpPr>
        <p:spPr/>
        <p:txBody>
          <a:bodyPr/>
          <a:lstStyle>
            <a:lvl1pPr>
              <a:defRPr/>
            </a:lvl1pPr>
          </a:lstStyle>
          <a:p>
            <a:fld id="{425C6BBA-C3D8-B245-9D0E-B45A5303EB84}" type="slidenum">
              <a:rPr lang="en-US" alt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alt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 Maine 2014</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 Maine 2014</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 Maine 2014</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20" Type="http://schemas.openxmlformats.org/officeDocument/2006/relationships/image" Target="../media/image1.png"/><Relationship Id="rId10" Type="http://schemas.openxmlformats.org/officeDocument/2006/relationships/slideLayout" Target="../slideLayouts/slideLayout27.xml"/><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slideLayout" Target="../slideLayouts/slideLayout31.xml"/><Relationship Id="rId15" Type="http://schemas.openxmlformats.org/officeDocument/2006/relationships/slideLayout" Target="../slideLayouts/slideLayout32.xml"/><Relationship Id="rId16" Type="http://schemas.openxmlformats.org/officeDocument/2006/relationships/slideLayout" Target="../slideLayouts/slideLayout33.xml"/><Relationship Id="rId17" Type="http://schemas.openxmlformats.org/officeDocument/2006/relationships/slideLayout" Target="../slideLayouts/slideLayout34.xml"/><Relationship Id="rId18" Type="http://schemas.openxmlformats.org/officeDocument/2006/relationships/slideLayout" Target="../slideLayouts/slideLayout35.xml"/><Relationship Id="rId19" Type="http://schemas.openxmlformats.org/officeDocument/2006/relationships/theme" Target="../theme/theme2.xml"/><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 Maine 2014</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Lst>
  <p:hf sldNum="0" hdr="0" ft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1813189763"/>
      </p:ext>
    </p:extLst>
  </p:cSld>
  <p:clrMap bg1="dk1" tx1="lt1" bg2="dk2" tx2="lt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1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6.xml"/><Relationship Id="rId3" Type="http://schemas.openxmlformats.org/officeDocument/2006/relationships/image" Target="../media/image1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tiff"/><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 Id="rId3"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g"/><Relationship Id="rId5" Type="http://schemas.openxmlformats.org/officeDocument/2006/relationships/image" Target="../media/image26.tiff"/><Relationship Id="rId6" Type="http://schemas.openxmlformats.org/officeDocument/2006/relationships/image" Target="../media/image27.tiff"/><Relationship Id="rId7" Type="http://schemas.openxmlformats.org/officeDocument/2006/relationships/image" Target="../media/image28.tiff"/><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42.xml.rels><?xml version="1.0" encoding="UTF-8" standalone="yes"?>
<Relationships xmlns="http://schemas.openxmlformats.org/package/2006/relationships"><Relationship Id="rId3" Type="http://schemas.openxmlformats.org/officeDocument/2006/relationships/image" Target="../media/image23.tiff"/><Relationship Id="rId4" Type="http://schemas.openxmlformats.org/officeDocument/2006/relationships/image" Target="../media/image29.tiff"/><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3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31.png"/></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jpeg"/><Relationship Id="rId5" Type="http://schemas.openxmlformats.org/officeDocument/2006/relationships/image" Target="../media/image34.png"/><Relationship Id="rId6"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3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 Id="rId3" Type="http://schemas.openxmlformats.org/officeDocument/2006/relationships/image" Target="../media/image22.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tiff"/></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7.xml"/><Relationship Id="rId3" Type="http://schemas.openxmlformats.org/officeDocument/2006/relationships/image" Target="../media/image38.tiff"/></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23.xml"/><Relationship Id="rId2" Type="http://schemas.openxmlformats.org/officeDocument/2006/relationships/notesSlide" Target="../notesSlides/notesSlide4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9.xml"/><Relationship Id="rId3" Type="http://schemas.openxmlformats.org/officeDocument/2006/relationships/image" Target="../media/image38.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0.xml"/><Relationship Id="rId3" Type="http://schemas.openxmlformats.org/officeDocument/2006/relationships/image" Target="../media/image4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1.xml"/><Relationship Id="rId3" Type="http://schemas.openxmlformats.org/officeDocument/2006/relationships/image" Target="../media/image38.tif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2.xml"/><Relationship Id="rId3" Type="http://schemas.openxmlformats.org/officeDocument/2006/relationships/image" Target="../media/image4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3.xml"/><Relationship Id="rId3" Type="http://schemas.openxmlformats.org/officeDocument/2006/relationships/image" Target="../media/image4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4.xml"/><Relationship Id="rId3" Type="http://schemas.openxmlformats.org/officeDocument/2006/relationships/image" Target="../media/image4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5.xml"/><Relationship Id="rId3" Type="http://schemas.openxmlformats.org/officeDocument/2006/relationships/image" Target="../media/image46.png"/></Relationships>
</file>

<file path=ppt/slides/_rels/slide69.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1" Type="http://schemas.openxmlformats.org/officeDocument/2006/relationships/slideLayout" Target="../slideLayouts/slideLayout21.xml"/><Relationship Id="rId2" Type="http://schemas.openxmlformats.org/officeDocument/2006/relationships/notesSlide" Target="../notesSlides/notesSlide5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3.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7.xml"/><Relationship Id="rId3" Type="http://schemas.openxmlformats.org/officeDocument/2006/relationships/image" Target="../media/image38.tif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0.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1.tif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0.xml"/><Relationship Id="rId3" Type="http://schemas.openxmlformats.org/officeDocument/2006/relationships/image" Target="../media/image52.tif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2.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2.tif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2.tif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2.tif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52.tif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5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8892" y="235605"/>
            <a:ext cx="6858000" cy="1194650"/>
          </a:xfrm>
        </p:spPr>
        <p:txBody>
          <a:bodyPr anchor="ctr">
            <a:normAutofit/>
          </a:bodyPr>
          <a:lstStyle/>
          <a:p>
            <a:pPr algn="ctr"/>
            <a:r>
              <a:rPr lang="en-US" sz="4800" smtClean="0">
                <a:solidFill>
                  <a:schemeClr val="tx1"/>
                </a:solidFill>
              </a:rPr>
              <a:t>Reading in the Content  Areas</a:t>
            </a:r>
            <a:endParaRPr lang="en-US" sz="4800">
              <a:solidFill>
                <a:schemeClr val="tx1"/>
              </a:solidFill>
            </a:endParaRPr>
          </a:p>
        </p:txBody>
      </p:sp>
      <p:sp>
        <p:nvSpPr>
          <p:cNvPr id="5" name="TextBox 4"/>
          <p:cNvSpPr txBox="1"/>
          <p:nvPr/>
        </p:nvSpPr>
        <p:spPr>
          <a:xfrm>
            <a:off x="222817" y="6237037"/>
            <a:ext cx="1675267" cy="461665"/>
          </a:xfrm>
          <a:prstGeom prst="rect">
            <a:avLst/>
          </a:prstGeom>
          <a:noFill/>
        </p:spPr>
        <p:txBody>
          <a:bodyPr wrap="none" rtlCol="0">
            <a:spAutoFit/>
          </a:bodyPr>
          <a:lstStyle/>
          <a:p>
            <a:pPr algn="ctr"/>
            <a:r>
              <a:rPr lang="en-US" sz="2400" dirty="0" smtClean="0"/>
              <a:t>Laura Terrill</a:t>
            </a:r>
          </a:p>
        </p:txBody>
      </p:sp>
      <p:pic>
        <p:nvPicPr>
          <p:cNvPr id="3" name="Picture 2"/>
          <p:cNvPicPr>
            <a:picLocks noChangeAspect="1"/>
          </p:cNvPicPr>
          <p:nvPr/>
        </p:nvPicPr>
        <p:blipFill>
          <a:blip r:embed="rId3"/>
          <a:stretch>
            <a:fillRect/>
          </a:stretch>
        </p:blipFill>
        <p:spPr>
          <a:xfrm>
            <a:off x="2225842" y="1600025"/>
            <a:ext cx="4646863" cy="4235916"/>
          </a:xfrm>
          <a:prstGeom prst="rect">
            <a:avLst/>
          </a:prstGeom>
        </p:spPr>
      </p:pic>
      <p:sp>
        <p:nvSpPr>
          <p:cNvPr id="4" name="TextBox 3"/>
          <p:cNvSpPr txBox="1"/>
          <p:nvPr/>
        </p:nvSpPr>
        <p:spPr>
          <a:xfrm>
            <a:off x="4355432" y="6175482"/>
            <a:ext cx="4620125" cy="523220"/>
          </a:xfrm>
          <a:prstGeom prst="rect">
            <a:avLst/>
          </a:prstGeom>
          <a:noFill/>
        </p:spPr>
        <p:txBody>
          <a:bodyPr wrap="square" rtlCol="0">
            <a:spAutoFit/>
          </a:bodyPr>
          <a:lstStyle/>
          <a:p>
            <a:pPr algn="r"/>
            <a:r>
              <a:rPr lang="en-US" sz="1400"/>
              <a:t>https://www.tes.com/lessons/bx2MR4btAJl8Ow/18-read-82-aldp-step-4-post-secondary-literacy-content-area-study</a:t>
            </a:r>
          </a:p>
        </p:txBody>
      </p:sp>
    </p:spTree>
    <p:extLst>
      <p:ext uri="{BB962C8B-B14F-4D97-AF65-F5344CB8AC3E}">
        <p14:creationId xmlns:p14="http://schemas.microsoft.com/office/powerpoint/2010/main" val="1451749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1139"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1140"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1141" name="Rectangle 6"/>
          <p:cNvSpPr>
            <a:spLocks noGrp="1" noChangeArrowheads="1"/>
          </p:cNvSpPr>
          <p:nvPr>
            <p:ph type="title"/>
          </p:nvPr>
        </p:nvSpPr>
        <p:spPr>
          <a:xfrm>
            <a:off x="685800" y="152400"/>
            <a:ext cx="7772400" cy="1143000"/>
          </a:xfrm>
        </p:spPr>
        <p:txBody>
          <a:bodyPr/>
          <a:lstStyle/>
          <a:p>
            <a:pPr algn="l" eaLnBrk="1" hangingPunct="1"/>
            <a:r>
              <a:rPr lang="en-US" altLang="x-none">
                <a:solidFill>
                  <a:schemeClr val="tx1"/>
                </a:solidFill>
              </a:rPr>
              <a:t>A.</a:t>
            </a:r>
            <a:r>
              <a:rPr lang="en-US" altLang="x-none" b="1">
                <a:solidFill>
                  <a:schemeClr val="accent6"/>
                </a:solidFill>
              </a:rPr>
              <a:t>C</a:t>
            </a:r>
            <a:r>
              <a:rPr lang="en-US" altLang="x-none">
                <a:solidFill>
                  <a:schemeClr val="tx1"/>
                </a:solidFill>
              </a:rPr>
              <a:t>.T.I.V.E</a:t>
            </a:r>
          </a:p>
        </p:txBody>
      </p:sp>
      <p:sp>
        <p:nvSpPr>
          <p:cNvPr id="91142" name="Text Box 7"/>
          <p:cNvSpPr txBox="1">
            <a:spLocks noChangeArrowheads="1"/>
          </p:cNvSpPr>
          <p:nvPr/>
        </p:nvSpPr>
        <p:spPr bwMode="auto">
          <a:xfrm>
            <a:off x="6073873" y="144840"/>
            <a:ext cx="252870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latin typeface="+mn-lt"/>
              </a:rPr>
              <a:t>Connect:</a:t>
            </a:r>
          </a:p>
          <a:p>
            <a:pPr lvl="1">
              <a:buFontTx/>
              <a:buChar char="•"/>
            </a:pPr>
            <a:r>
              <a:rPr lang="en-US" altLang="x-none">
                <a:solidFill>
                  <a:schemeClr val="accent6"/>
                </a:solidFill>
                <a:latin typeface="+mn-lt"/>
              </a:rPr>
              <a:t>Text-to-self</a:t>
            </a:r>
          </a:p>
          <a:p>
            <a:pPr lvl="1">
              <a:buFontTx/>
              <a:buChar char="•"/>
            </a:pPr>
            <a:r>
              <a:rPr lang="en-US" altLang="x-none">
                <a:solidFill>
                  <a:schemeClr val="accent6"/>
                </a:solidFill>
                <a:latin typeface="+mn-lt"/>
              </a:rPr>
              <a:t>Text-to-text</a:t>
            </a:r>
          </a:p>
          <a:p>
            <a:pPr lvl="1">
              <a:buFontTx/>
              <a:buChar char="•"/>
            </a:pPr>
            <a:r>
              <a:rPr lang="en-US" altLang="x-none">
                <a:solidFill>
                  <a:schemeClr val="accent6"/>
                </a:solidFill>
                <a:latin typeface="+mn-lt"/>
              </a:rPr>
              <a:t>Text-to-world</a:t>
            </a:r>
          </a:p>
        </p:txBody>
      </p:sp>
      <p:sp>
        <p:nvSpPr>
          <p:cNvPr id="91143" name="Text Box 10"/>
          <p:cNvSpPr txBox="1">
            <a:spLocks noChangeArrowheads="1"/>
          </p:cNvSpPr>
          <p:nvPr/>
        </p:nvSpPr>
        <p:spPr bwMode="auto">
          <a:xfrm>
            <a:off x="156411" y="1722060"/>
            <a:ext cx="8867273"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    “The country needs and, unless I mistake its temper, the country demands bold, persistent experimentation. It is common sense to take a method and to try it. If it fails, admit it frankly and try another. But above all, try something.”</a:t>
            </a:r>
          </a:p>
          <a:p>
            <a:r>
              <a:rPr lang="en-US" altLang="x-none">
                <a:latin typeface="+mn-lt"/>
              </a:rPr>
              <a:t>					</a:t>
            </a:r>
            <a:r>
              <a:rPr lang="en-US" altLang="x-none" i="1">
                <a:latin typeface="+mn-lt"/>
              </a:rPr>
              <a:t>—FDR, speech, May 22, 1932</a:t>
            </a:r>
          </a:p>
          <a:p>
            <a:endParaRPr lang="en-US" altLang="x-none">
              <a:latin typeface="+mn-lt"/>
            </a:endParaRPr>
          </a:p>
          <a:p>
            <a:r>
              <a:rPr lang="en-US" altLang="x-none">
                <a:latin typeface="+mn-lt"/>
              </a:rPr>
              <a:t>The 1932 election campaign pitted Roosevelt against President Herbert Hoover. The two men advocated very different approaches to the problems of the Great Depression. Hoover believed that depression relief should come from state and local governments and private agencies. Roosevelt believed that the depression required strong action and leadership by the federal government. As Hoover noted, “This campaign is more than a contest between two men….It is a contest between two philosophies of government. </a:t>
            </a:r>
          </a:p>
        </p:txBody>
      </p:sp>
    </p:spTree>
    <p:extLst>
      <p:ext uri="{BB962C8B-B14F-4D97-AF65-F5344CB8AC3E}">
        <p14:creationId xmlns:p14="http://schemas.microsoft.com/office/powerpoint/2010/main" val="149304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3187"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3188"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3189"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a:t>
            </a:r>
            <a:r>
              <a:rPr lang="en-US" altLang="x-none" b="1">
                <a:solidFill>
                  <a:schemeClr val="accent6"/>
                </a:solidFill>
              </a:rPr>
              <a:t>T</a:t>
            </a:r>
            <a:r>
              <a:rPr lang="en-US" altLang="x-none">
                <a:solidFill>
                  <a:schemeClr val="tx1"/>
                </a:solidFill>
              </a:rPr>
              <a:t>.I.V.E</a:t>
            </a:r>
          </a:p>
        </p:txBody>
      </p:sp>
      <p:sp>
        <p:nvSpPr>
          <p:cNvPr id="93190" name="Text Box 7"/>
          <p:cNvSpPr txBox="1">
            <a:spLocks noChangeArrowheads="1"/>
          </p:cNvSpPr>
          <p:nvPr/>
        </p:nvSpPr>
        <p:spPr bwMode="auto">
          <a:xfrm>
            <a:off x="669925" y="1882775"/>
            <a:ext cx="24398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Track Down</a:t>
            </a:r>
            <a:endParaRPr lang="en-US" altLang="x-none">
              <a:solidFill>
                <a:schemeClr val="accent6"/>
              </a:solidFill>
              <a:latin typeface="+mn-lt"/>
            </a:endParaRPr>
          </a:p>
        </p:txBody>
      </p:sp>
      <p:sp>
        <p:nvSpPr>
          <p:cNvPr id="93191" name="Text Box 8"/>
          <p:cNvSpPr txBox="1">
            <a:spLocks noChangeArrowheads="1"/>
          </p:cNvSpPr>
          <p:nvPr/>
        </p:nvSpPr>
        <p:spPr bwMode="auto">
          <a:xfrm>
            <a:off x="677863" y="4041775"/>
            <a:ext cx="7788275"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t>Word level - pick out the words that carry the meaning of the sentence</a:t>
            </a:r>
          </a:p>
          <a:p>
            <a:endParaRPr lang="en-US" altLang="x-none"/>
          </a:p>
          <a:p>
            <a:r>
              <a:rPr lang="en-US" altLang="x-none"/>
              <a:t>Sentence level - pick out key sentences </a:t>
            </a:r>
          </a:p>
          <a:p>
            <a:endParaRPr lang="en-US" altLang="x-none"/>
          </a:p>
          <a:p>
            <a:r>
              <a:rPr lang="en-US" altLang="x-none"/>
              <a:t>Text level - pick out key ideas, concepts and themes</a:t>
            </a:r>
          </a:p>
        </p:txBody>
      </p:sp>
      <p:sp>
        <p:nvSpPr>
          <p:cNvPr id="93192" name="Text Box 9"/>
          <p:cNvSpPr txBox="1">
            <a:spLocks noChangeArrowheads="1"/>
          </p:cNvSpPr>
          <p:nvPr/>
        </p:nvSpPr>
        <p:spPr bwMode="auto">
          <a:xfrm>
            <a:off x="701675" y="3429000"/>
            <a:ext cx="6773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rPr>
              <a:t>Determine </a:t>
            </a:r>
            <a:r>
              <a:rPr lang="en-US" altLang="x-none">
                <a:solidFill>
                  <a:schemeClr val="accent6"/>
                </a:solidFill>
                <a:latin typeface="+mn-lt"/>
              </a:rPr>
              <a:t>the</a:t>
            </a:r>
            <a:r>
              <a:rPr lang="en-US" altLang="x-none">
                <a:solidFill>
                  <a:schemeClr val="accent6"/>
                </a:solidFill>
              </a:rPr>
              <a:t> most important ideas and themes.</a:t>
            </a:r>
          </a:p>
        </p:txBody>
      </p:sp>
      <p:pic>
        <p:nvPicPr>
          <p:cNvPr id="93193" name="Picture 11" descr="78319-004-545F8C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28600"/>
            <a:ext cx="2970213"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757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5235"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5236"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5237" name="Rectangle 6"/>
          <p:cNvSpPr>
            <a:spLocks noGrp="1" noChangeArrowheads="1"/>
          </p:cNvSpPr>
          <p:nvPr>
            <p:ph type="title"/>
          </p:nvPr>
        </p:nvSpPr>
        <p:spPr>
          <a:xfrm>
            <a:off x="685800" y="228600"/>
            <a:ext cx="7772400" cy="1143000"/>
          </a:xfrm>
        </p:spPr>
        <p:txBody>
          <a:bodyPr/>
          <a:lstStyle/>
          <a:p>
            <a:pPr algn="l" eaLnBrk="1" hangingPunct="1"/>
            <a:r>
              <a:rPr lang="en-US" altLang="x-none">
                <a:solidFill>
                  <a:schemeClr val="tx1"/>
                </a:solidFill>
              </a:rPr>
              <a:t>A.C.</a:t>
            </a:r>
            <a:r>
              <a:rPr lang="en-US" altLang="x-none" b="1">
                <a:solidFill>
                  <a:schemeClr val="accent6"/>
                </a:solidFill>
              </a:rPr>
              <a:t>T</a:t>
            </a:r>
            <a:r>
              <a:rPr lang="en-US" altLang="x-none">
                <a:solidFill>
                  <a:schemeClr val="tx1"/>
                </a:solidFill>
              </a:rPr>
              <a:t>.I.V.E</a:t>
            </a:r>
          </a:p>
        </p:txBody>
      </p:sp>
      <p:sp>
        <p:nvSpPr>
          <p:cNvPr id="95238" name="Text Box 7"/>
          <p:cNvSpPr txBox="1">
            <a:spLocks noChangeArrowheads="1"/>
          </p:cNvSpPr>
          <p:nvPr/>
        </p:nvSpPr>
        <p:spPr bwMode="auto">
          <a:xfrm>
            <a:off x="5787524" y="400735"/>
            <a:ext cx="24398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Track Down</a:t>
            </a:r>
            <a:endParaRPr lang="en-US" altLang="x-none">
              <a:solidFill>
                <a:schemeClr val="accent6"/>
              </a:solidFill>
              <a:latin typeface="+mn-lt"/>
            </a:endParaRPr>
          </a:p>
        </p:txBody>
      </p:sp>
      <p:sp>
        <p:nvSpPr>
          <p:cNvPr id="556042" name="Text Box 10"/>
          <p:cNvSpPr txBox="1">
            <a:spLocks noChangeArrowheads="1"/>
          </p:cNvSpPr>
          <p:nvPr/>
        </p:nvSpPr>
        <p:spPr bwMode="auto">
          <a:xfrm>
            <a:off x="242888" y="1219200"/>
            <a:ext cx="8596312" cy="5078313"/>
          </a:xfrm>
          <a:prstGeom prst="rect">
            <a:avLst/>
          </a:prstGeom>
          <a:noFill/>
          <a:ln w="9525">
            <a:noFill/>
            <a:miter lim="800000"/>
            <a:headEnd/>
            <a:tailEnd/>
          </a:ln>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    </a:t>
            </a:r>
            <a:r>
              <a:rPr lang="en-US" altLang="x-none" sz="2000">
                <a:solidFill>
                  <a:schemeClr val="accent6"/>
                </a:solidFill>
                <a:latin typeface="+mn-lt"/>
              </a:rPr>
              <a:t>FDR Swiftly Restores the Nation’s Confidence </a:t>
            </a:r>
            <a:r>
              <a:rPr lang="en-US" altLang="x-none" sz="2000">
                <a:latin typeface="+mn-lt"/>
              </a:rPr>
              <a:t>Roosevelt wasted no time dealing with the nation’s number one crisis. Late in 1932, banks had begun to fail in great numbers. A banking panic gripped the nation as frightened depositors lined up outside banks, trying to withdraw their savings. </a:t>
            </a:r>
          </a:p>
          <a:p>
            <a:r>
              <a:rPr lang="en-US" altLang="x-none" sz="2000">
                <a:latin typeface="+mn-lt"/>
              </a:rPr>
              <a:t>   The day after his inauguration, Roosevelt called Congress into a special session and convinced them to pass laws to shore up the nation’s banking system. The Emergency Banking Bill gave the President broad powers—including the power to declare a four-day bank “holiday.” Banks all over the country were ordered to close. The closings gave banks time to get their accounts in order before they reopened for business. </a:t>
            </a:r>
          </a:p>
          <a:p>
            <a:r>
              <a:rPr lang="en-US" altLang="x-none" sz="2000">
                <a:latin typeface="+mn-lt"/>
              </a:rPr>
              <a:t>  Eight days after becoming President, Roosevelt delivered an informal radio speech to the American people. This was the first of many presidential fireside chats. They became an important way for Roosevelt to communicate with the American people. In the first fireside chat, FDR explained the measures he had taken to stem the run on banks. His calming words reassured the American people…..</a:t>
            </a:r>
          </a:p>
        </p:txBody>
      </p:sp>
    </p:spTree>
    <p:extLst>
      <p:ext uri="{BB962C8B-B14F-4D97-AF65-F5344CB8AC3E}">
        <p14:creationId xmlns:p14="http://schemas.microsoft.com/office/powerpoint/2010/main" val="6075123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7283"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7284"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7285"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A.C.T.</a:t>
            </a:r>
            <a:r>
              <a:rPr lang="en-US" altLang="x-none" b="1">
                <a:solidFill>
                  <a:schemeClr val="accent6"/>
                </a:solidFill>
              </a:rPr>
              <a:t>I</a:t>
            </a:r>
            <a:r>
              <a:rPr lang="en-US" altLang="x-none">
                <a:solidFill>
                  <a:schemeClr val="tx1"/>
                </a:solidFill>
              </a:rPr>
              <a:t>.V.E</a:t>
            </a:r>
          </a:p>
        </p:txBody>
      </p:sp>
      <p:sp>
        <p:nvSpPr>
          <p:cNvPr id="97286" name="Text Box 7"/>
          <p:cNvSpPr txBox="1">
            <a:spLocks noChangeArrowheads="1"/>
          </p:cNvSpPr>
          <p:nvPr/>
        </p:nvSpPr>
        <p:spPr bwMode="auto">
          <a:xfrm>
            <a:off x="669925" y="1882775"/>
            <a:ext cx="36824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Making Inferences</a:t>
            </a:r>
            <a:endParaRPr lang="en-US" altLang="x-none">
              <a:solidFill>
                <a:schemeClr val="accent6"/>
              </a:solidFill>
              <a:latin typeface="+mn-lt"/>
            </a:endParaRPr>
          </a:p>
        </p:txBody>
      </p:sp>
      <p:sp>
        <p:nvSpPr>
          <p:cNvPr id="97287" name="Text Box 8"/>
          <p:cNvSpPr txBox="1">
            <a:spLocks noChangeArrowheads="1"/>
          </p:cNvSpPr>
          <p:nvPr/>
        </p:nvSpPr>
        <p:spPr bwMode="auto">
          <a:xfrm>
            <a:off x="676275" y="3140075"/>
            <a:ext cx="6840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latin typeface="+mn-lt"/>
              </a:rPr>
              <a:t>Make inferences by creating personal meaning or by </a:t>
            </a:r>
          </a:p>
          <a:p>
            <a:r>
              <a:rPr lang="en-US" altLang="x-none">
                <a:solidFill>
                  <a:schemeClr val="accent6"/>
                </a:solidFill>
                <a:latin typeface="+mn-lt"/>
              </a:rPr>
              <a:t>creating a meaning that is not stated explicitly. </a:t>
            </a:r>
          </a:p>
        </p:txBody>
      </p:sp>
      <p:sp>
        <p:nvSpPr>
          <p:cNvPr id="97288" name="Text Box 9"/>
          <p:cNvSpPr txBox="1">
            <a:spLocks noChangeArrowheads="1"/>
          </p:cNvSpPr>
          <p:nvPr/>
        </p:nvSpPr>
        <p:spPr bwMode="auto">
          <a:xfrm>
            <a:off x="677863" y="4133850"/>
            <a:ext cx="77882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Good readers use their prior knowledge and information from the text to draw conclusions, make judgments and predictions, and form interpretations about what they are reading.  Allow great latitude for inferences provided that the reader can defend his or her inferences with a description of relevant, prior knowledge and specific text.  </a:t>
            </a:r>
          </a:p>
        </p:txBody>
      </p:sp>
      <p:pic>
        <p:nvPicPr>
          <p:cNvPr id="97289" name="Picture 10" descr="78319-004-545F8C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52400"/>
            <a:ext cx="2970213"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1408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9331"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9332"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9333" name="Rectangle 6"/>
          <p:cNvSpPr>
            <a:spLocks noGrp="1" noChangeArrowheads="1"/>
          </p:cNvSpPr>
          <p:nvPr>
            <p:ph type="title"/>
          </p:nvPr>
        </p:nvSpPr>
        <p:spPr>
          <a:xfrm>
            <a:off x="685800" y="457200"/>
            <a:ext cx="7772400" cy="1143000"/>
          </a:xfrm>
        </p:spPr>
        <p:txBody>
          <a:bodyPr/>
          <a:lstStyle/>
          <a:p>
            <a:pPr algn="l" eaLnBrk="1" hangingPunct="1"/>
            <a:r>
              <a:rPr lang="en-US" altLang="x-none">
                <a:solidFill>
                  <a:schemeClr val="tx1"/>
                </a:solidFill>
              </a:rPr>
              <a:t>A.C.T.</a:t>
            </a:r>
            <a:r>
              <a:rPr lang="en-US" altLang="x-none" b="1">
                <a:solidFill>
                  <a:schemeClr val="accent6"/>
                </a:solidFill>
              </a:rPr>
              <a:t>I</a:t>
            </a:r>
            <a:r>
              <a:rPr lang="en-US" altLang="x-none">
                <a:solidFill>
                  <a:schemeClr val="tx1"/>
                </a:solidFill>
              </a:rPr>
              <a:t>.V.E</a:t>
            </a:r>
          </a:p>
        </p:txBody>
      </p:sp>
      <p:sp>
        <p:nvSpPr>
          <p:cNvPr id="99334" name="Text Box 7"/>
          <p:cNvSpPr txBox="1">
            <a:spLocks noChangeArrowheads="1"/>
          </p:cNvSpPr>
          <p:nvPr/>
        </p:nvSpPr>
        <p:spPr bwMode="auto">
          <a:xfrm>
            <a:off x="4648200" y="685800"/>
            <a:ext cx="36824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Making Inferences</a:t>
            </a:r>
            <a:endParaRPr lang="en-US" altLang="x-none">
              <a:solidFill>
                <a:schemeClr val="accent6"/>
              </a:solidFill>
              <a:latin typeface="+mn-lt"/>
            </a:endParaRPr>
          </a:p>
        </p:txBody>
      </p:sp>
      <p:sp>
        <p:nvSpPr>
          <p:cNvPr id="558090" name="Text Box 10"/>
          <p:cNvSpPr txBox="1">
            <a:spLocks noChangeArrowheads="1"/>
          </p:cNvSpPr>
          <p:nvPr/>
        </p:nvSpPr>
        <p:spPr bwMode="auto">
          <a:xfrm>
            <a:off x="342900" y="1801363"/>
            <a:ext cx="8458200" cy="4093428"/>
          </a:xfrm>
          <a:prstGeom prst="rect">
            <a:avLst/>
          </a:prstGeom>
          <a:noFill/>
          <a:ln w="9525">
            <a:noFill/>
            <a:miter lim="800000"/>
            <a:headEnd/>
            <a:tailEnd/>
          </a:ln>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2000">
                <a:latin typeface="+mn-lt"/>
              </a:rPr>
              <a:t>    </a:t>
            </a:r>
            <a:r>
              <a:rPr lang="en-US" altLang="x-none" sz="2000">
                <a:solidFill>
                  <a:schemeClr val="accent6"/>
                </a:solidFill>
                <a:latin typeface="+mn-lt"/>
              </a:rPr>
              <a:t>The TVA Aids Rural Southerners  </a:t>
            </a:r>
            <a:r>
              <a:rPr lang="en-US" altLang="x-none" sz="2000">
                <a:latin typeface="+mn-lt"/>
              </a:rPr>
              <a:t>Americans living in the Tennessee River valley were among the poorest in the nation. Few had electricity, running water or proper sewage systems. In 1933, Congress responded by creating a government agency called the Tennessee Valley Authority (TVA). The TVA built a series of dams in the Tennessee River Valley to control floods and to generate electric power. The agency also replanted forests, built fertilizer plants, created jobs, and attracted industry with the promise of cheap power. </a:t>
            </a:r>
          </a:p>
          <a:p>
            <a:r>
              <a:rPr lang="en-US" altLang="x-none" sz="2000">
                <a:latin typeface="+mn-lt"/>
              </a:rPr>
              <a:t>   Despite its accomplishments, the TVA attracted a host of critics. Some called the TVA “socialist,” because it gave government direct control of a</a:t>
            </a:r>
          </a:p>
          <a:p>
            <a:r>
              <a:rPr lang="en-US" altLang="x-none" sz="2000">
                <a:latin typeface="+mn-lt"/>
              </a:rPr>
              <a:t>business. Private power companies complained that they could not compete with the TVA, because the agency paid no taxes. However, the TVA’s successes in improving life in the Tennessee Valley have ensured its survival to the present. </a:t>
            </a:r>
          </a:p>
        </p:txBody>
      </p:sp>
    </p:spTree>
    <p:extLst>
      <p:ext uri="{BB962C8B-B14F-4D97-AF65-F5344CB8AC3E}">
        <p14:creationId xmlns:p14="http://schemas.microsoft.com/office/powerpoint/2010/main" val="20805317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1379"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1380"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1381" name="Rectangle 5"/>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A.C.T.I.</a:t>
            </a:r>
            <a:r>
              <a:rPr lang="en-US" altLang="x-none" b="1">
                <a:solidFill>
                  <a:schemeClr val="accent6"/>
                </a:solidFill>
              </a:rPr>
              <a:t>V</a:t>
            </a:r>
            <a:r>
              <a:rPr lang="en-US" altLang="x-none">
                <a:solidFill>
                  <a:schemeClr val="tx1"/>
                </a:solidFill>
              </a:rPr>
              <a:t>.E</a:t>
            </a:r>
          </a:p>
        </p:txBody>
      </p:sp>
      <p:sp>
        <p:nvSpPr>
          <p:cNvPr id="101382" name="Text Box 6"/>
          <p:cNvSpPr txBox="1">
            <a:spLocks noChangeArrowheads="1"/>
          </p:cNvSpPr>
          <p:nvPr/>
        </p:nvSpPr>
        <p:spPr bwMode="auto">
          <a:xfrm>
            <a:off x="1259621" y="1957137"/>
            <a:ext cx="23535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b="1">
                <a:solidFill>
                  <a:schemeClr val="accent6"/>
                </a:solidFill>
                <a:latin typeface="+mn-lt"/>
              </a:rPr>
              <a:t>Visualizing</a:t>
            </a:r>
            <a:endParaRPr lang="en-US" altLang="x-none" b="1">
              <a:solidFill>
                <a:schemeClr val="accent6"/>
              </a:solidFill>
              <a:latin typeface="+mn-lt"/>
            </a:endParaRPr>
          </a:p>
        </p:txBody>
      </p:sp>
      <p:sp>
        <p:nvSpPr>
          <p:cNvPr id="101383" name="Text Box 7"/>
          <p:cNvSpPr txBox="1">
            <a:spLocks noChangeArrowheads="1"/>
          </p:cNvSpPr>
          <p:nvPr/>
        </p:nvSpPr>
        <p:spPr bwMode="auto">
          <a:xfrm>
            <a:off x="914400" y="4572000"/>
            <a:ext cx="77882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Ask students to read, discuss and then draw what they </a:t>
            </a:r>
          </a:p>
          <a:p>
            <a:r>
              <a:rPr lang="en-US" altLang="x-none">
                <a:latin typeface="+mn-lt"/>
              </a:rPr>
              <a:t>see happening in the text. Drawings can be done on transparencies and shared with the class. Students might also be asked to select a song that relates to the text. </a:t>
            </a:r>
          </a:p>
        </p:txBody>
      </p:sp>
      <p:sp>
        <p:nvSpPr>
          <p:cNvPr id="101384" name="Text Box 9"/>
          <p:cNvSpPr txBox="1">
            <a:spLocks noChangeArrowheads="1"/>
          </p:cNvSpPr>
          <p:nvPr/>
        </p:nvSpPr>
        <p:spPr bwMode="auto">
          <a:xfrm>
            <a:off x="403230" y="3730388"/>
            <a:ext cx="83375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latin typeface="+mn-lt"/>
              </a:rPr>
              <a:t>Create visual and other sensory images during and after reading.</a:t>
            </a:r>
          </a:p>
        </p:txBody>
      </p:sp>
      <p:pic>
        <p:nvPicPr>
          <p:cNvPr id="101385" name="Picture 11" descr="78319-004-545F8C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28600"/>
            <a:ext cx="2970213"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68896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3427"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3428"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3429" name="Rectangle 5"/>
          <p:cNvSpPr>
            <a:spLocks noGrp="1" noChangeArrowheads="1"/>
          </p:cNvSpPr>
          <p:nvPr>
            <p:ph type="title"/>
          </p:nvPr>
        </p:nvSpPr>
        <p:spPr>
          <a:xfrm>
            <a:off x="685800" y="304800"/>
            <a:ext cx="7772400" cy="1143000"/>
          </a:xfrm>
        </p:spPr>
        <p:txBody>
          <a:bodyPr/>
          <a:lstStyle/>
          <a:p>
            <a:pPr algn="l" eaLnBrk="1" hangingPunct="1"/>
            <a:r>
              <a:rPr lang="en-US" altLang="x-none">
                <a:solidFill>
                  <a:schemeClr val="tx1"/>
                </a:solidFill>
              </a:rPr>
              <a:t>A.C.T.I.</a:t>
            </a:r>
            <a:r>
              <a:rPr lang="en-US" altLang="x-none" b="1">
                <a:solidFill>
                  <a:schemeClr val="accent6"/>
                </a:solidFill>
              </a:rPr>
              <a:t>V</a:t>
            </a:r>
            <a:r>
              <a:rPr lang="en-US" altLang="x-none">
                <a:solidFill>
                  <a:schemeClr val="tx1"/>
                </a:solidFill>
              </a:rPr>
              <a:t>.E</a:t>
            </a:r>
          </a:p>
        </p:txBody>
      </p:sp>
      <p:sp>
        <p:nvSpPr>
          <p:cNvPr id="103430" name="Text Box 6"/>
          <p:cNvSpPr txBox="1">
            <a:spLocks noChangeArrowheads="1"/>
          </p:cNvSpPr>
          <p:nvPr/>
        </p:nvSpPr>
        <p:spPr bwMode="auto">
          <a:xfrm>
            <a:off x="5751095" y="532279"/>
            <a:ext cx="22397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Visualizing</a:t>
            </a:r>
            <a:endParaRPr lang="en-US" altLang="x-none">
              <a:solidFill>
                <a:schemeClr val="accent6"/>
              </a:solidFill>
              <a:latin typeface="+mn-lt"/>
            </a:endParaRPr>
          </a:p>
        </p:txBody>
      </p:sp>
      <p:sp>
        <p:nvSpPr>
          <p:cNvPr id="103431" name="Text Box 8"/>
          <p:cNvSpPr txBox="1">
            <a:spLocks noChangeArrowheads="1"/>
          </p:cNvSpPr>
          <p:nvPr/>
        </p:nvSpPr>
        <p:spPr bwMode="auto">
          <a:xfrm>
            <a:off x="685800" y="2209800"/>
            <a:ext cx="777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700"/>
              <a:t>    </a:t>
            </a:r>
            <a:endParaRPr lang="en-US" altLang="x-none" i="1">
              <a:solidFill>
                <a:schemeClr val="tx2"/>
              </a:solidFill>
            </a:endParaRPr>
          </a:p>
        </p:txBody>
      </p:sp>
      <p:pic>
        <p:nvPicPr>
          <p:cNvPr id="103432" name="Picture 10" descr="CCI00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894" y="1555750"/>
            <a:ext cx="8812212"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94866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709862" y="365126"/>
            <a:ext cx="7805487" cy="910221"/>
          </a:xfrm>
          <a:solidFill>
            <a:schemeClr val="accent1"/>
          </a:solidFill>
        </p:spPr>
        <p:txBody>
          <a:bodyPr/>
          <a:lstStyle/>
          <a:p>
            <a:pPr algn="ctr" eaLnBrk="1" hangingPunct="1"/>
            <a:r>
              <a:rPr lang="en-US" altLang="x-none" sz="4000">
                <a:solidFill>
                  <a:schemeClr val="tx1"/>
                </a:solidFill>
              </a:rPr>
              <a:t>Concrete / Relative / Abstract</a:t>
            </a:r>
            <a:endParaRPr lang="en-US" altLang="x-none" sz="3000" b="1">
              <a:solidFill>
                <a:schemeClr val="tx1"/>
              </a:solidFill>
              <a:latin typeface="Tahoma" charset="0"/>
            </a:endParaRPr>
          </a:p>
        </p:txBody>
      </p:sp>
      <p:pic>
        <p:nvPicPr>
          <p:cNvPr id="105475" name="Picture 7" descr="FD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32025" y="1981200"/>
            <a:ext cx="4678363" cy="4114800"/>
          </a:xfrm>
        </p:spPr>
      </p:pic>
    </p:spTree>
    <p:extLst>
      <p:ext uri="{BB962C8B-B14F-4D97-AF65-F5344CB8AC3E}">
        <p14:creationId xmlns:p14="http://schemas.microsoft.com/office/powerpoint/2010/main" val="112743514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 Box 3"/>
          <p:cNvSpPr txBox="1">
            <a:spLocks noChangeArrowheads="1"/>
          </p:cNvSpPr>
          <p:nvPr/>
        </p:nvSpPr>
        <p:spPr bwMode="auto">
          <a:xfrm>
            <a:off x="4616171" y="2097171"/>
            <a:ext cx="364715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endParaRPr lang="en-US" altLang="x-none" sz="2800" b="1">
              <a:latin typeface="+mn-lt"/>
            </a:endParaRPr>
          </a:p>
          <a:p>
            <a:pPr algn="ctr"/>
            <a:endParaRPr lang="en-US" altLang="x-none" sz="2800" b="1">
              <a:latin typeface="+mn-lt"/>
            </a:endParaRPr>
          </a:p>
          <a:p>
            <a:pPr algn="ctr"/>
            <a:r>
              <a:rPr lang="en-US" altLang="x-none" sz="2800">
                <a:latin typeface="+mn-lt"/>
              </a:rPr>
              <a:t>Tell me what you see. </a:t>
            </a:r>
          </a:p>
          <a:p>
            <a:pPr algn="ctr"/>
            <a:r>
              <a:rPr lang="en-US" altLang="x-none" sz="2800">
                <a:latin typeface="+mn-lt"/>
              </a:rPr>
              <a:t>What is going on in the </a:t>
            </a:r>
          </a:p>
          <a:p>
            <a:pPr algn="ctr"/>
            <a:r>
              <a:rPr lang="en-US" altLang="x-none" sz="2800">
                <a:latin typeface="+mn-lt"/>
              </a:rPr>
              <a:t>picture? </a:t>
            </a:r>
          </a:p>
          <a:p>
            <a:pPr algn="ctr"/>
            <a:endParaRPr lang="en-US" altLang="x-none" sz="2800">
              <a:latin typeface="+mn-lt"/>
            </a:endParaRPr>
          </a:p>
        </p:txBody>
      </p:sp>
      <p:sp>
        <p:nvSpPr>
          <p:cNvPr id="107523" name="Rectangle 4"/>
          <p:cNvSpPr>
            <a:spLocks noGrp="1" noChangeArrowheads="1"/>
          </p:cNvSpPr>
          <p:nvPr>
            <p:ph type="title"/>
          </p:nvPr>
        </p:nvSpPr>
        <p:spPr>
          <a:xfrm>
            <a:off x="628650" y="365127"/>
            <a:ext cx="7865645" cy="886158"/>
          </a:xfrm>
          <a:solidFill>
            <a:schemeClr val="accent1"/>
          </a:solidFill>
        </p:spPr>
        <p:txBody>
          <a:bodyPr/>
          <a:lstStyle/>
          <a:p>
            <a:pPr algn="ctr" eaLnBrk="1" hangingPunct="1"/>
            <a:r>
              <a:rPr lang="en-US" altLang="x-none"/>
              <a:t> </a:t>
            </a:r>
            <a:r>
              <a:rPr lang="en-US" altLang="x-none">
                <a:solidFill>
                  <a:schemeClr val="tx1"/>
                </a:solidFill>
              </a:rPr>
              <a:t>Concrete</a:t>
            </a:r>
          </a:p>
        </p:txBody>
      </p:sp>
      <p:pic>
        <p:nvPicPr>
          <p:cNvPr id="107524" name="Picture 6" descr="FD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6400"/>
            <a:ext cx="3903663" cy="343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8048232"/>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3"/>
          <p:cNvSpPr txBox="1">
            <a:spLocks noChangeArrowheads="1"/>
          </p:cNvSpPr>
          <p:nvPr/>
        </p:nvSpPr>
        <p:spPr bwMode="auto">
          <a:xfrm>
            <a:off x="4716379" y="1856874"/>
            <a:ext cx="39624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sz="2800" b="1">
                <a:latin typeface="+mn-lt"/>
              </a:rPr>
              <a:t>	</a:t>
            </a:r>
          </a:p>
          <a:p>
            <a:pPr algn="ctr"/>
            <a:endParaRPr lang="en-US" altLang="x-none" sz="2800" b="1">
              <a:latin typeface="+mn-lt"/>
            </a:endParaRPr>
          </a:p>
          <a:p>
            <a:pPr algn="ctr"/>
            <a:r>
              <a:rPr lang="en-US" altLang="x-none" sz="2800">
                <a:latin typeface="+mn-lt"/>
              </a:rPr>
              <a:t>Relate the picture or story to a personal experience.</a:t>
            </a:r>
            <a:endParaRPr lang="en-US" altLang="x-none" sz="2800" b="1">
              <a:latin typeface="+mn-lt"/>
            </a:endParaRPr>
          </a:p>
          <a:p>
            <a:pPr algn="ctr"/>
            <a:endParaRPr lang="en-US" altLang="x-none" sz="2800" b="1">
              <a:latin typeface="+mn-lt"/>
            </a:endParaRPr>
          </a:p>
          <a:p>
            <a:pPr algn="ctr"/>
            <a:endParaRPr lang="en-US" altLang="x-none" sz="2800">
              <a:latin typeface="+mn-lt"/>
            </a:endParaRPr>
          </a:p>
        </p:txBody>
      </p:sp>
      <p:sp>
        <p:nvSpPr>
          <p:cNvPr id="109571" name="Rectangle 4"/>
          <p:cNvSpPr>
            <a:spLocks noGrp="1" noChangeArrowheads="1"/>
          </p:cNvSpPr>
          <p:nvPr>
            <p:ph type="title"/>
          </p:nvPr>
        </p:nvSpPr>
        <p:spPr>
          <a:xfrm>
            <a:off x="661736" y="308810"/>
            <a:ext cx="7708231" cy="882316"/>
          </a:xfrm>
          <a:solidFill>
            <a:schemeClr val="accent1"/>
          </a:solidFill>
        </p:spPr>
        <p:txBody>
          <a:bodyPr/>
          <a:lstStyle/>
          <a:p>
            <a:pPr algn="ctr" eaLnBrk="1" hangingPunct="1"/>
            <a:r>
              <a:rPr lang="en-US" altLang="x-none">
                <a:solidFill>
                  <a:schemeClr val="tx1"/>
                </a:solidFill>
              </a:rPr>
              <a:t>   Relative</a:t>
            </a:r>
          </a:p>
        </p:txBody>
      </p:sp>
      <p:pic>
        <p:nvPicPr>
          <p:cNvPr id="109572" name="Picture 6" descr="FD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711325"/>
            <a:ext cx="3903663" cy="343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4933195"/>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a:solidFill>
                  <a:schemeClr val="tx1"/>
                </a:solidFill>
              </a:rPr>
              <a:t>lterrillwoodward.wikispaces.com</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041" y="1825625"/>
            <a:ext cx="6375055" cy="4351338"/>
          </a:xfrm>
        </p:spPr>
      </p:pic>
    </p:spTree>
    <p:extLst>
      <p:ext uri="{BB962C8B-B14F-4D97-AF65-F5344CB8AC3E}">
        <p14:creationId xmlns:p14="http://schemas.microsoft.com/office/powerpoint/2010/main" val="3328399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3"/>
          <p:cNvSpPr txBox="1">
            <a:spLocks noChangeArrowheads="1"/>
          </p:cNvSpPr>
          <p:nvPr/>
        </p:nvSpPr>
        <p:spPr bwMode="auto">
          <a:xfrm>
            <a:off x="4596063" y="1227603"/>
            <a:ext cx="41910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sz="2800" b="1">
                <a:latin typeface="+mn-lt"/>
              </a:rPr>
              <a:t>	</a:t>
            </a:r>
          </a:p>
          <a:p>
            <a:pPr algn="ctr"/>
            <a:endParaRPr lang="en-US" altLang="x-none" sz="2800" b="1">
              <a:latin typeface="+mn-lt"/>
            </a:endParaRPr>
          </a:p>
          <a:p>
            <a:pPr algn="ctr"/>
            <a:r>
              <a:rPr lang="en-US" altLang="x-none" sz="2800">
                <a:latin typeface="+mn-lt"/>
              </a:rPr>
              <a:t>Compare, contrast or connect the picture to an idea, to something else that is happening. What concept is represented here?</a:t>
            </a:r>
          </a:p>
          <a:p>
            <a:pPr algn="ctr"/>
            <a:endParaRPr lang="en-US" altLang="x-none" sz="2800">
              <a:latin typeface="+mn-lt"/>
            </a:endParaRPr>
          </a:p>
          <a:p>
            <a:pPr algn="ctr"/>
            <a:endParaRPr lang="en-US" altLang="x-none" sz="2800">
              <a:latin typeface="+mn-lt"/>
            </a:endParaRPr>
          </a:p>
        </p:txBody>
      </p:sp>
      <p:sp>
        <p:nvSpPr>
          <p:cNvPr id="111619" name="Rectangle 4"/>
          <p:cNvSpPr>
            <a:spLocks noGrp="1" noChangeArrowheads="1"/>
          </p:cNvSpPr>
          <p:nvPr>
            <p:ph type="title"/>
          </p:nvPr>
        </p:nvSpPr>
        <p:spPr>
          <a:xfrm>
            <a:off x="733926" y="224589"/>
            <a:ext cx="7724274" cy="822158"/>
          </a:xfrm>
          <a:solidFill>
            <a:schemeClr val="accent1"/>
          </a:solidFill>
        </p:spPr>
        <p:txBody>
          <a:bodyPr/>
          <a:lstStyle/>
          <a:p>
            <a:pPr algn="ctr" eaLnBrk="1" hangingPunct="1"/>
            <a:r>
              <a:rPr lang="en-US" altLang="x-none">
                <a:solidFill>
                  <a:schemeClr val="tx1"/>
                </a:solidFill>
              </a:rPr>
              <a:t>   Abstract</a:t>
            </a:r>
          </a:p>
        </p:txBody>
      </p:sp>
      <p:pic>
        <p:nvPicPr>
          <p:cNvPr id="111620" name="Picture 6" descr="FD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711325"/>
            <a:ext cx="3903663" cy="343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76292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13667"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13668"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13669"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A.C.T.I.V.</a:t>
            </a:r>
            <a:r>
              <a:rPr lang="en-US" altLang="x-none">
                <a:solidFill>
                  <a:schemeClr val="accent6"/>
                </a:solidFill>
              </a:rPr>
              <a:t>E</a:t>
            </a:r>
          </a:p>
        </p:txBody>
      </p:sp>
      <p:sp>
        <p:nvSpPr>
          <p:cNvPr id="113670" name="Text Box 7"/>
          <p:cNvSpPr txBox="1">
            <a:spLocks noChangeArrowheads="1"/>
          </p:cNvSpPr>
          <p:nvPr/>
        </p:nvSpPr>
        <p:spPr bwMode="auto">
          <a:xfrm>
            <a:off x="669925" y="1882775"/>
            <a:ext cx="16337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Eureka!</a:t>
            </a:r>
          </a:p>
          <a:p>
            <a:endParaRPr lang="en-US" altLang="x-none"/>
          </a:p>
        </p:txBody>
      </p:sp>
      <p:sp>
        <p:nvSpPr>
          <p:cNvPr id="113671" name="Text Box 8"/>
          <p:cNvSpPr txBox="1">
            <a:spLocks noChangeArrowheads="1"/>
          </p:cNvSpPr>
          <p:nvPr/>
        </p:nvSpPr>
        <p:spPr bwMode="auto">
          <a:xfrm>
            <a:off x="669925" y="3981450"/>
            <a:ext cx="77882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Good readers attend more directly to character, setting, conflict, sequence of events, resolution, and theme in fiction and to text patterns such as description, chronology, cause and effect, comparison/contrast, and problem/solution in nonfiction. They use their awareness of these elements to make decisions about overall meaning. </a:t>
            </a:r>
          </a:p>
        </p:txBody>
      </p:sp>
      <p:sp>
        <p:nvSpPr>
          <p:cNvPr id="113672" name="Text Box 9"/>
          <p:cNvSpPr txBox="1">
            <a:spLocks noChangeArrowheads="1"/>
          </p:cNvSpPr>
          <p:nvPr/>
        </p:nvSpPr>
        <p:spPr bwMode="auto">
          <a:xfrm>
            <a:off x="685800" y="3505200"/>
            <a:ext cx="58336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rPr>
              <a:t>Retell or synthesize what has been read. </a:t>
            </a:r>
          </a:p>
        </p:txBody>
      </p:sp>
      <p:pic>
        <p:nvPicPr>
          <p:cNvPr id="113673" name="Picture 10" descr="78319-004-545F8C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28600"/>
            <a:ext cx="2970213"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2506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normAutofit/>
          </a:bodyPr>
          <a:lstStyle/>
          <a:p>
            <a:pPr eaLnBrk="1" hangingPunct="1"/>
            <a:r>
              <a:rPr lang="en-US" sz="4000" dirty="0" smtClean="0">
                <a:solidFill>
                  <a:schemeClr val="accent4">
                    <a:lumMod val="20000"/>
                    <a:lumOff val="80000"/>
                  </a:schemeClr>
                </a:solidFill>
              </a:rPr>
              <a:t>Historical Causal Charts (Relevance)</a:t>
            </a:r>
            <a:endParaRPr lang="en-US" sz="4000" dirty="0">
              <a:solidFill>
                <a:schemeClr val="accent4">
                  <a:lumMod val="20000"/>
                  <a:lumOff val="80000"/>
                </a:schemeClr>
              </a:solidFill>
            </a:endParaRPr>
          </a:p>
        </p:txBody>
      </p:sp>
      <p:sp>
        <p:nvSpPr>
          <p:cNvPr id="2" name="Content Placeholder 1"/>
          <p:cNvSpPr>
            <a:spLocks noGrp="1"/>
          </p:cNvSpPr>
          <p:nvPr>
            <p:ph idx="1"/>
          </p:nvPr>
        </p:nvSpPr>
        <p:spPr>
          <a:xfrm>
            <a:off x="915300" y="1417638"/>
            <a:ext cx="7313400" cy="1641475"/>
          </a:xfrm>
        </p:spPr>
        <p:txBody>
          <a:bodyPr>
            <a:normAutofit/>
          </a:bodyPr>
          <a:lstStyle/>
          <a:p>
            <a:r>
              <a:rPr lang="en-US" dirty="0" smtClean="0"/>
              <a:t>Students list events or discoveries on the left. </a:t>
            </a:r>
          </a:p>
          <a:p>
            <a:r>
              <a:rPr lang="en-US" dirty="0" smtClean="0"/>
              <a:t>They note results and effects on the right. </a:t>
            </a:r>
          </a:p>
        </p:txBody>
      </p:sp>
      <p:sp>
        <p:nvSpPr>
          <p:cNvPr id="216069" name="Rectangle 5"/>
          <p:cNvSpPr>
            <a:spLocks noChangeArrowheads="1"/>
          </p:cNvSpPr>
          <p:nvPr/>
        </p:nvSpPr>
        <p:spPr bwMode="auto">
          <a:xfrm>
            <a:off x="5605463" y="60690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10" name="TextBox 9"/>
          <p:cNvSpPr txBox="1"/>
          <p:nvPr/>
        </p:nvSpPr>
        <p:spPr>
          <a:xfrm>
            <a:off x="6181593" y="6264603"/>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
        <p:nvSpPr>
          <p:cNvPr id="4" name="Right Arrow Callout 3"/>
          <p:cNvSpPr>
            <a:spLocks noChangeAspect="1"/>
          </p:cNvSpPr>
          <p:nvPr/>
        </p:nvSpPr>
        <p:spPr>
          <a:xfrm>
            <a:off x="188358" y="2411413"/>
            <a:ext cx="3200400" cy="32004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t>Causes</a:t>
            </a:r>
            <a:endParaRPr lang="en-US" dirty="0"/>
          </a:p>
        </p:txBody>
      </p:sp>
      <p:sp>
        <p:nvSpPr>
          <p:cNvPr id="7" name="Rectangle 6"/>
          <p:cNvSpPr/>
          <p:nvPr/>
        </p:nvSpPr>
        <p:spPr>
          <a:xfrm>
            <a:off x="3675408" y="2377446"/>
            <a:ext cx="2286000"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t>Results</a:t>
            </a:r>
            <a:endParaRPr lang="en-US" dirty="0"/>
          </a:p>
        </p:txBody>
      </p:sp>
      <p:sp>
        <p:nvSpPr>
          <p:cNvPr id="3" name="Oval 2"/>
          <p:cNvSpPr>
            <a:spLocks/>
          </p:cNvSpPr>
          <p:nvPr/>
        </p:nvSpPr>
        <p:spPr>
          <a:xfrm>
            <a:off x="6623569" y="2274889"/>
            <a:ext cx="2468880" cy="3383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dirty="0"/>
          </a:p>
        </p:txBody>
      </p:sp>
      <p:sp>
        <p:nvSpPr>
          <p:cNvPr id="5" name="TextBox 4"/>
          <p:cNvSpPr txBox="1"/>
          <p:nvPr/>
        </p:nvSpPr>
        <p:spPr>
          <a:xfrm>
            <a:off x="7387924" y="2274889"/>
            <a:ext cx="929825" cy="646331"/>
          </a:xfrm>
          <a:prstGeom prst="rect">
            <a:avLst/>
          </a:prstGeom>
          <a:noFill/>
        </p:spPr>
        <p:txBody>
          <a:bodyPr wrap="square" rtlCol="0">
            <a:spAutoFit/>
          </a:bodyPr>
          <a:lstStyle/>
          <a:p>
            <a:pPr algn="ctr"/>
            <a:r>
              <a:rPr lang="en-US" dirty="0" smtClean="0"/>
              <a:t>Effects </a:t>
            </a:r>
          </a:p>
          <a:p>
            <a:pPr algn="ctr"/>
            <a:r>
              <a:rPr lang="en-US" dirty="0" smtClean="0"/>
              <a:t>Today</a:t>
            </a:r>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8" name="Slide Number Placeholder 7"/>
          <p:cNvSpPr>
            <a:spLocks noGrp="1"/>
          </p:cNvSpPr>
          <p:nvPr>
            <p:ph type="sldNum" sz="quarter" idx="12"/>
          </p:nvPr>
        </p:nvSpPr>
        <p:spPr/>
        <p:txBody>
          <a:bodyPr/>
          <a:lstStyle/>
          <a:p>
            <a:fld id="{D57F1E4F-1CFF-5643-939E-02111984F565}" type="slidenum">
              <a:rPr lang="en-US" smtClean="0"/>
              <a:t>22</a:t>
            </a:fld>
            <a:endParaRPr lang="en-US" dirty="0"/>
          </a:p>
        </p:txBody>
      </p:sp>
    </p:spTree>
    <p:extLst>
      <p:ext uri="{BB962C8B-B14F-4D97-AF65-F5344CB8AC3E}">
        <p14:creationId xmlns:p14="http://schemas.microsoft.com/office/powerpoint/2010/main" val="128026309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88300" y="1913241"/>
            <a:ext cx="3301100" cy="4017659"/>
          </a:xfrm>
        </p:spPr>
        <p:txBody>
          <a:bodyPr>
            <a:normAutofit/>
          </a:bodyPr>
          <a:lstStyle/>
          <a:p>
            <a:r>
              <a:rPr lang="en-US" dirty="0" smtClean="0"/>
              <a:t>Students write the event at the center of the wheel.</a:t>
            </a:r>
          </a:p>
          <a:p>
            <a:r>
              <a:rPr lang="en-US" dirty="0" smtClean="0"/>
              <a:t>They then write the outcomes of the event on the spokes of the wheel. </a:t>
            </a:r>
          </a:p>
          <a:p>
            <a:r>
              <a:rPr lang="en-US" dirty="0" smtClean="0"/>
              <a:t>Outside the wheel, they write the impact of the event on their lives. </a:t>
            </a:r>
          </a:p>
        </p:txBody>
      </p:sp>
      <p:sp>
        <p:nvSpPr>
          <p:cNvPr id="216069" name="Rectangle 5"/>
          <p:cNvSpPr>
            <a:spLocks noChangeArrowheads="1"/>
          </p:cNvSpPr>
          <p:nvPr/>
        </p:nvSpPr>
        <p:spPr bwMode="auto">
          <a:xfrm>
            <a:off x="5605463" y="60690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10" name="TextBox 9"/>
          <p:cNvSpPr txBox="1"/>
          <p:nvPr/>
        </p:nvSpPr>
        <p:spPr>
          <a:xfrm>
            <a:off x="6181593" y="6264603"/>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
        <p:nvSpPr>
          <p:cNvPr id="6" name="Title 5"/>
          <p:cNvSpPr>
            <a:spLocks noGrp="1"/>
          </p:cNvSpPr>
          <p:nvPr>
            <p:ph type="title"/>
          </p:nvPr>
        </p:nvSpPr>
        <p:spPr/>
        <p:txBody>
          <a:bodyPr/>
          <a:lstStyle/>
          <a:p>
            <a:r>
              <a:rPr lang="en-US" dirty="0" smtClean="0">
                <a:solidFill>
                  <a:schemeClr val="accent4">
                    <a:lumMod val="20000"/>
                    <a:lumOff val="80000"/>
                  </a:schemeClr>
                </a:solidFill>
              </a:rPr>
              <a:t>Relevance Wheel</a:t>
            </a:r>
            <a:endParaRPr lang="en-US" dirty="0">
              <a:solidFill>
                <a:schemeClr val="accent4">
                  <a:lumMod val="20000"/>
                  <a:lumOff val="80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9710" y="1868171"/>
            <a:ext cx="4493878" cy="4023360"/>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23</a:t>
            </a:fld>
            <a:endParaRPr lang="en-US" dirty="0"/>
          </a:p>
        </p:txBody>
      </p:sp>
    </p:spTree>
    <p:extLst>
      <p:ext uri="{BB962C8B-B14F-4D97-AF65-F5344CB8AC3E}">
        <p14:creationId xmlns:p14="http://schemas.microsoft.com/office/powerpoint/2010/main" val="190946107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152400"/>
            <a:ext cx="7724274" cy="860425"/>
          </a:xfrm>
          <a:solidFill>
            <a:schemeClr val="accent1"/>
          </a:solidFill>
        </p:spPr>
        <p:txBody>
          <a:bodyPr>
            <a:normAutofit/>
          </a:bodyPr>
          <a:lstStyle/>
          <a:p>
            <a:pPr algn="ctr" eaLnBrk="1" hangingPunct="1"/>
            <a:r>
              <a:rPr lang="en-US" altLang="x-none" sz="3200">
                <a:solidFill>
                  <a:schemeClr val="tx1"/>
                </a:solidFill>
              </a:rPr>
              <a:t>The Rise of the American Electorate</a:t>
            </a:r>
            <a:endParaRPr lang="en-US" altLang="x-none" sz="3200" b="1">
              <a:solidFill>
                <a:schemeClr val="tx1"/>
              </a:solidFill>
              <a:latin typeface="Palatino" charset="0"/>
            </a:endParaRPr>
          </a:p>
        </p:txBody>
      </p:sp>
      <p:sp>
        <p:nvSpPr>
          <p:cNvPr id="72707" name="Text Box 3"/>
          <p:cNvSpPr txBox="1">
            <a:spLocks noChangeArrowheads="1"/>
          </p:cNvSpPr>
          <p:nvPr/>
        </p:nvSpPr>
        <p:spPr bwMode="auto">
          <a:xfrm>
            <a:off x="481263" y="1231232"/>
            <a:ext cx="85344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This interpretation opened the door to all manner of state stratagems to keep blacks from voting. One was a  literacy test (a large proportion of former slaves were illiterate); another was a requirement a poll tax be paid (most former slaves were poor); a third was the practice of keeping blacks from voting in primary elections (in the one-party South the only meaningful election was the Democratic primary). To allow whites who were illiterate or poor to vote, a grandfather clause was added to the law, saying that a person could vote, even if he did not meet the legal requirements, if he or his ancestors voted before 1867 (blacks, of course, could not vote before 1867). When all else failed, blacks were intimidated, threatened, or harassed if they showed up at the polls. </a:t>
            </a:r>
            <a:endParaRPr lang="en-US" altLang="x-none" sz="1400">
              <a:latin typeface="+mn-lt"/>
            </a:endParaRPr>
          </a:p>
        </p:txBody>
      </p:sp>
    </p:spTree>
    <p:extLst>
      <p:ext uri="{BB962C8B-B14F-4D97-AF65-F5344CB8AC3E}">
        <p14:creationId xmlns:p14="http://schemas.microsoft.com/office/powerpoint/2010/main" val="16603483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85800" y="304800"/>
            <a:ext cx="7652084" cy="778042"/>
          </a:xfrm>
          <a:solidFill>
            <a:schemeClr val="accent1"/>
          </a:solidFill>
        </p:spPr>
        <p:txBody>
          <a:bodyPr/>
          <a:lstStyle/>
          <a:p>
            <a:pPr algn="ctr" eaLnBrk="1" hangingPunct="1"/>
            <a:r>
              <a:rPr lang="en-US" altLang="x-none">
                <a:solidFill>
                  <a:schemeClr val="tx1"/>
                </a:solidFill>
              </a:rPr>
              <a:t>Say Something </a:t>
            </a:r>
          </a:p>
        </p:txBody>
      </p:sp>
      <p:sp>
        <p:nvSpPr>
          <p:cNvPr id="70659" name="Text Box 3"/>
          <p:cNvSpPr txBox="1">
            <a:spLocks noChangeArrowheads="1"/>
          </p:cNvSpPr>
          <p:nvPr/>
        </p:nvSpPr>
        <p:spPr bwMode="auto">
          <a:xfrm>
            <a:off x="381000" y="1524000"/>
            <a:ext cx="8458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Read the text stopping at the end of each paragraph. Alternate who says something first. Make a prediction, ask a question, make a comment or make a connection. Jot down what was said. </a:t>
            </a:r>
          </a:p>
        </p:txBody>
      </p:sp>
      <p:sp>
        <p:nvSpPr>
          <p:cNvPr id="70660" name="Rectangle 4"/>
          <p:cNvSpPr>
            <a:spLocks noChangeArrowheads="1"/>
          </p:cNvSpPr>
          <p:nvPr/>
        </p:nvSpPr>
        <p:spPr bwMode="auto">
          <a:xfrm>
            <a:off x="565484" y="3015916"/>
            <a:ext cx="7772400" cy="7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x-none" sz="3200">
                <a:latin typeface="+mn-lt"/>
              </a:rPr>
              <a:t>Text Encoding </a:t>
            </a:r>
          </a:p>
        </p:txBody>
      </p:sp>
      <p:sp>
        <p:nvSpPr>
          <p:cNvPr id="70661" name="Text Box 5"/>
          <p:cNvSpPr txBox="1">
            <a:spLocks noChangeArrowheads="1"/>
          </p:cNvSpPr>
          <p:nvPr/>
        </p:nvSpPr>
        <p:spPr bwMode="auto">
          <a:xfrm>
            <a:off x="1251284" y="3765884"/>
            <a:ext cx="46482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2800" b="1">
                <a:solidFill>
                  <a:schemeClr val="accent6"/>
                </a:solidFill>
                <a:latin typeface="+mn-lt"/>
              </a:rPr>
              <a:t>!   </a:t>
            </a:r>
            <a:r>
              <a:rPr lang="en-US" altLang="x-none" sz="2800">
                <a:latin typeface="+mn-lt"/>
              </a:rPr>
              <a:t> —  Very important</a:t>
            </a:r>
          </a:p>
          <a:p>
            <a:endParaRPr lang="en-US" altLang="x-none" sz="2800">
              <a:latin typeface="+mn-lt"/>
            </a:endParaRPr>
          </a:p>
          <a:p>
            <a:r>
              <a:rPr lang="en-US" altLang="x-none" sz="2800" b="1">
                <a:solidFill>
                  <a:schemeClr val="accent6"/>
                </a:solidFill>
                <a:latin typeface="+mn-lt"/>
              </a:rPr>
              <a:t>√ </a:t>
            </a:r>
            <a:r>
              <a:rPr lang="en-US" altLang="x-none" sz="2800">
                <a:latin typeface="+mn-lt"/>
              </a:rPr>
              <a:t>  — Somewhat important</a:t>
            </a:r>
          </a:p>
          <a:p>
            <a:endParaRPr lang="en-US" altLang="x-none" sz="2800">
              <a:latin typeface="+mn-lt"/>
            </a:endParaRPr>
          </a:p>
          <a:p>
            <a:r>
              <a:rPr lang="en-US" altLang="x-none" sz="2800" b="1">
                <a:solidFill>
                  <a:schemeClr val="accent6"/>
                </a:solidFill>
                <a:latin typeface="+mn-lt"/>
              </a:rPr>
              <a:t>? </a:t>
            </a:r>
            <a:r>
              <a:rPr lang="en-US" altLang="x-none" sz="2800">
                <a:latin typeface="+mn-lt"/>
              </a:rPr>
              <a:t>  —  Confusing</a:t>
            </a:r>
          </a:p>
        </p:txBody>
      </p:sp>
    </p:spTree>
    <p:extLst>
      <p:ext uri="{BB962C8B-B14F-4D97-AF65-F5344CB8AC3E}">
        <p14:creationId xmlns:p14="http://schemas.microsoft.com/office/powerpoint/2010/main" val="335662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5800" y="228600"/>
            <a:ext cx="7652084" cy="762000"/>
          </a:xfrm>
          <a:solidFill>
            <a:schemeClr val="accent1"/>
          </a:solidFill>
        </p:spPr>
        <p:txBody>
          <a:bodyPr>
            <a:normAutofit/>
          </a:bodyPr>
          <a:lstStyle/>
          <a:p>
            <a:pPr algn="ctr" eaLnBrk="1" hangingPunct="1"/>
            <a:r>
              <a:rPr lang="en-US" altLang="x-none">
                <a:solidFill>
                  <a:schemeClr val="tx1"/>
                </a:solidFill>
              </a:rPr>
              <a:t>Making Connections</a:t>
            </a:r>
            <a:endParaRPr lang="en-US" altLang="x-none"/>
          </a:p>
        </p:txBody>
      </p:sp>
      <p:sp>
        <p:nvSpPr>
          <p:cNvPr id="68611" name="Text Box 3"/>
          <p:cNvSpPr txBox="1">
            <a:spLocks noChangeArrowheads="1"/>
          </p:cNvSpPr>
          <p:nvPr/>
        </p:nvSpPr>
        <p:spPr bwMode="auto">
          <a:xfrm>
            <a:off x="244475" y="1105753"/>
            <a:ext cx="8534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Read the paragraph below and make a text-to-self, text-to-text or text-to-world connection. Highlight one idea and explain how it connects.</a:t>
            </a:r>
          </a:p>
        </p:txBody>
      </p:sp>
      <p:sp>
        <p:nvSpPr>
          <p:cNvPr id="68612" name="Text Box 4"/>
          <p:cNvSpPr txBox="1">
            <a:spLocks noChangeArrowheads="1"/>
          </p:cNvSpPr>
          <p:nvPr/>
        </p:nvSpPr>
        <p:spPr bwMode="auto">
          <a:xfrm>
            <a:off x="381000" y="2306082"/>
            <a:ext cx="8397875"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2000">
                <a:latin typeface="+mn-lt"/>
              </a:rPr>
              <a:t>A final point: voting is only one way of participating in politics. It is important (we could hardly be considered a democracy if nobody voted), but it is not all-important. Joining civic associations, supporting social movements, writing to legislators, fighting city hall—all these and other activities are ways of participating in politics. It is possible that, by these measures, Americans participate in politics more than most Europeans—or anybody else for that matter. Moreover, it is possible that low rates of registration indicate that people are reasonably well satisfied with how the country is governed. If 100 percent of all adult Americans registered and voted (especially under a system that makes registering relatively difficult), it could mean that people were deeply upset about how things were run. In short, it is not at all clear whether low voter turnout is a symptom of political disease or a sign of political good health. </a:t>
            </a:r>
            <a:endParaRPr lang="en-US" altLang="x-none">
              <a:latin typeface="+mn-lt"/>
            </a:endParaRPr>
          </a:p>
        </p:txBody>
      </p:sp>
    </p:spTree>
    <p:extLst>
      <p:ext uri="{BB962C8B-B14F-4D97-AF65-F5344CB8AC3E}">
        <p14:creationId xmlns:p14="http://schemas.microsoft.com/office/powerpoint/2010/main" val="18994156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Oval 3"/>
          <p:cNvSpPr>
            <a:spLocks noChangeArrowheads="1"/>
          </p:cNvSpPr>
          <p:nvPr/>
        </p:nvSpPr>
        <p:spPr bwMode="auto">
          <a:xfrm>
            <a:off x="3733800" y="2971800"/>
            <a:ext cx="1676400" cy="11430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FDR</a:t>
            </a:r>
          </a:p>
        </p:txBody>
      </p:sp>
      <p:sp>
        <p:nvSpPr>
          <p:cNvPr id="82947" name="Oval 5"/>
          <p:cNvSpPr>
            <a:spLocks noChangeArrowheads="1"/>
          </p:cNvSpPr>
          <p:nvPr/>
        </p:nvSpPr>
        <p:spPr bwMode="auto">
          <a:xfrm>
            <a:off x="6781800" y="1828800"/>
            <a:ext cx="19812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Eleanor</a:t>
            </a:r>
          </a:p>
          <a:p>
            <a:pPr algn="ctr"/>
            <a:r>
              <a:rPr lang="en-US" altLang="x-none"/>
              <a:t>Roosevelt</a:t>
            </a:r>
          </a:p>
        </p:txBody>
      </p:sp>
      <p:sp>
        <p:nvSpPr>
          <p:cNvPr id="82948" name="Oval 7"/>
          <p:cNvSpPr>
            <a:spLocks noChangeArrowheads="1"/>
          </p:cNvSpPr>
          <p:nvPr/>
        </p:nvSpPr>
        <p:spPr bwMode="auto">
          <a:xfrm>
            <a:off x="6858000" y="4038600"/>
            <a:ext cx="21336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Francis </a:t>
            </a:r>
          </a:p>
          <a:p>
            <a:pPr algn="ctr"/>
            <a:r>
              <a:rPr lang="en-US" altLang="x-none"/>
              <a:t>Townsend</a:t>
            </a:r>
          </a:p>
        </p:txBody>
      </p:sp>
      <p:sp>
        <p:nvSpPr>
          <p:cNvPr id="82949" name="Oval 10"/>
          <p:cNvSpPr>
            <a:spLocks noChangeArrowheads="1"/>
          </p:cNvSpPr>
          <p:nvPr/>
        </p:nvSpPr>
        <p:spPr bwMode="auto">
          <a:xfrm>
            <a:off x="4267200" y="5486400"/>
            <a:ext cx="22860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“Brain</a:t>
            </a:r>
          </a:p>
          <a:p>
            <a:pPr algn="ctr"/>
            <a:r>
              <a:rPr lang="en-US" altLang="x-none"/>
              <a:t>Trust”</a:t>
            </a:r>
          </a:p>
        </p:txBody>
      </p:sp>
      <p:sp>
        <p:nvSpPr>
          <p:cNvPr id="82950" name="Oval 12"/>
          <p:cNvSpPr>
            <a:spLocks noChangeArrowheads="1"/>
          </p:cNvSpPr>
          <p:nvPr/>
        </p:nvSpPr>
        <p:spPr bwMode="auto">
          <a:xfrm>
            <a:off x="838200" y="5181600"/>
            <a:ext cx="22860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Huey Long</a:t>
            </a:r>
          </a:p>
        </p:txBody>
      </p:sp>
      <p:sp>
        <p:nvSpPr>
          <p:cNvPr id="82951" name="Oval 13"/>
          <p:cNvSpPr>
            <a:spLocks noChangeArrowheads="1"/>
          </p:cNvSpPr>
          <p:nvPr/>
        </p:nvSpPr>
        <p:spPr bwMode="auto">
          <a:xfrm>
            <a:off x="152400" y="3200400"/>
            <a:ext cx="20574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Charles </a:t>
            </a:r>
          </a:p>
          <a:p>
            <a:pPr algn="ctr"/>
            <a:r>
              <a:rPr lang="en-US" altLang="x-none"/>
              <a:t>Coughlin</a:t>
            </a:r>
          </a:p>
        </p:txBody>
      </p:sp>
      <p:sp>
        <p:nvSpPr>
          <p:cNvPr id="82952" name="Oval 15"/>
          <p:cNvSpPr>
            <a:spLocks noChangeArrowheads="1"/>
          </p:cNvSpPr>
          <p:nvPr/>
        </p:nvSpPr>
        <p:spPr bwMode="auto">
          <a:xfrm>
            <a:off x="762000" y="1295400"/>
            <a:ext cx="19812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Herbert</a:t>
            </a:r>
          </a:p>
          <a:p>
            <a:pPr algn="ctr"/>
            <a:r>
              <a:rPr lang="en-US" altLang="x-none"/>
              <a:t>Hoover</a:t>
            </a:r>
          </a:p>
        </p:txBody>
      </p:sp>
      <p:sp>
        <p:nvSpPr>
          <p:cNvPr id="82953" name="Oval 16"/>
          <p:cNvSpPr>
            <a:spLocks noChangeArrowheads="1"/>
          </p:cNvSpPr>
          <p:nvPr/>
        </p:nvSpPr>
        <p:spPr bwMode="auto">
          <a:xfrm>
            <a:off x="3810000" y="457200"/>
            <a:ext cx="19812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Alfred </a:t>
            </a:r>
          </a:p>
          <a:p>
            <a:pPr algn="ctr"/>
            <a:r>
              <a:rPr lang="en-US" altLang="x-none"/>
              <a:t>Smith</a:t>
            </a:r>
          </a:p>
        </p:txBody>
      </p:sp>
      <p:sp>
        <p:nvSpPr>
          <p:cNvPr id="82954" name="Line 21"/>
          <p:cNvSpPr>
            <a:spLocks noChangeShapeType="1"/>
          </p:cNvSpPr>
          <p:nvPr/>
        </p:nvSpPr>
        <p:spPr bwMode="auto">
          <a:xfrm rot="20971636" flipV="1">
            <a:off x="4572000" y="1600200"/>
            <a:ext cx="2286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55" name="Line 22"/>
          <p:cNvSpPr>
            <a:spLocks noChangeShapeType="1"/>
          </p:cNvSpPr>
          <p:nvPr/>
        </p:nvSpPr>
        <p:spPr bwMode="auto">
          <a:xfrm>
            <a:off x="4343400" y="1600200"/>
            <a:ext cx="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56" name="Line 23"/>
          <p:cNvSpPr>
            <a:spLocks noChangeShapeType="1"/>
          </p:cNvSpPr>
          <p:nvPr/>
        </p:nvSpPr>
        <p:spPr bwMode="auto">
          <a:xfrm flipV="1">
            <a:off x="5486400" y="2743200"/>
            <a:ext cx="14478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57" name="Line 24"/>
          <p:cNvSpPr>
            <a:spLocks noChangeShapeType="1"/>
          </p:cNvSpPr>
          <p:nvPr/>
        </p:nvSpPr>
        <p:spPr bwMode="auto">
          <a:xfrm flipH="1">
            <a:off x="5334000" y="2438400"/>
            <a:ext cx="13716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58" name="Line 25"/>
          <p:cNvSpPr>
            <a:spLocks noChangeShapeType="1"/>
          </p:cNvSpPr>
          <p:nvPr/>
        </p:nvSpPr>
        <p:spPr bwMode="auto">
          <a:xfrm>
            <a:off x="5105400" y="4114800"/>
            <a:ext cx="16764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59" name="Line 26"/>
          <p:cNvSpPr>
            <a:spLocks noChangeShapeType="1"/>
          </p:cNvSpPr>
          <p:nvPr/>
        </p:nvSpPr>
        <p:spPr bwMode="auto">
          <a:xfrm flipH="1" flipV="1">
            <a:off x="5334000" y="3886200"/>
            <a:ext cx="14478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0" name="Line 27"/>
          <p:cNvSpPr>
            <a:spLocks noChangeShapeType="1"/>
          </p:cNvSpPr>
          <p:nvPr/>
        </p:nvSpPr>
        <p:spPr bwMode="auto">
          <a:xfrm>
            <a:off x="4724400" y="4191000"/>
            <a:ext cx="6858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1" name="Line 28"/>
          <p:cNvSpPr>
            <a:spLocks noChangeShapeType="1"/>
          </p:cNvSpPr>
          <p:nvPr/>
        </p:nvSpPr>
        <p:spPr bwMode="auto">
          <a:xfrm flipH="1" flipV="1">
            <a:off x="4572000" y="4267200"/>
            <a:ext cx="2286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2" name="Line 29"/>
          <p:cNvSpPr>
            <a:spLocks noChangeShapeType="1"/>
          </p:cNvSpPr>
          <p:nvPr/>
        </p:nvSpPr>
        <p:spPr bwMode="auto">
          <a:xfrm flipV="1">
            <a:off x="2971800" y="4191000"/>
            <a:ext cx="12192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3" name="Line 30"/>
          <p:cNvSpPr>
            <a:spLocks noChangeShapeType="1"/>
          </p:cNvSpPr>
          <p:nvPr/>
        </p:nvSpPr>
        <p:spPr bwMode="auto">
          <a:xfrm flipH="1">
            <a:off x="2743200" y="3962400"/>
            <a:ext cx="11430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4" name="Line 31"/>
          <p:cNvSpPr>
            <a:spLocks noChangeShapeType="1"/>
          </p:cNvSpPr>
          <p:nvPr/>
        </p:nvSpPr>
        <p:spPr bwMode="auto">
          <a:xfrm flipV="1">
            <a:off x="2286000" y="3657600"/>
            <a:ext cx="137160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5" name="Line 32"/>
          <p:cNvSpPr>
            <a:spLocks noChangeShapeType="1"/>
          </p:cNvSpPr>
          <p:nvPr/>
        </p:nvSpPr>
        <p:spPr bwMode="auto">
          <a:xfrm flipH="1">
            <a:off x="2209800" y="3429000"/>
            <a:ext cx="1447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6" name="Line 33"/>
          <p:cNvSpPr>
            <a:spLocks noChangeShapeType="1"/>
          </p:cNvSpPr>
          <p:nvPr/>
        </p:nvSpPr>
        <p:spPr bwMode="auto">
          <a:xfrm>
            <a:off x="2590800" y="2286000"/>
            <a:ext cx="114300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7" name="Line 34"/>
          <p:cNvSpPr>
            <a:spLocks noChangeShapeType="1"/>
          </p:cNvSpPr>
          <p:nvPr/>
        </p:nvSpPr>
        <p:spPr bwMode="auto">
          <a:xfrm flipH="1" flipV="1">
            <a:off x="2743200" y="2133600"/>
            <a:ext cx="1295400" cy="9144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2184549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Content-Based “I Am” Poems</a:t>
            </a:r>
            <a:endParaRPr lang="en-US" dirty="0"/>
          </a:p>
        </p:txBody>
      </p:sp>
      <p:sp>
        <p:nvSpPr>
          <p:cNvPr id="10" name="Text Placeholder 9"/>
          <p:cNvSpPr>
            <a:spLocks noGrp="1"/>
          </p:cNvSpPr>
          <p:nvPr>
            <p:ph type="body" sz="quarter" idx="3"/>
          </p:nvPr>
        </p:nvSpPr>
        <p:spPr>
          <a:xfrm>
            <a:off x="2532391" y="1312863"/>
            <a:ext cx="3776661" cy="823912"/>
          </a:xfrm>
        </p:spPr>
        <p:txBody>
          <a:bodyPr>
            <a:normAutofit/>
          </a:bodyPr>
          <a:lstStyle/>
          <a:p>
            <a:pPr algn="ctr"/>
            <a:r>
              <a:rPr lang="en-US" sz="2800" dirty="0" smtClean="0">
                <a:solidFill>
                  <a:schemeClr val="accent4">
                    <a:lumMod val="20000"/>
                    <a:lumOff val="80000"/>
                  </a:schemeClr>
                </a:solidFill>
              </a:rPr>
              <a:t>Social Studies Example</a:t>
            </a:r>
            <a:endParaRPr lang="en-US" sz="2800" dirty="0">
              <a:solidFill>
                <a:schemeClr val="accent4">
                  <a:lumMod val="20000"/>
                  <a:lumOff val="80000"/>
                </a:schemeClr>
              </a:solidFill>
            </a:endParaRPr>
          </a:p>
        </p:txBody>
      </p:sp>
      <p:sp>
        <p:nvSpPr>
          <p:cNvPr id="11" name="Content Placeholder 10"/>
          <p:cNvSpPr>
            <a:spLocks noGrp="1"/>
          </p:cNvSpPr>
          <p:nvPr>
            <p:ph sz="quarter" idx="4"/>
          </p:nvPr>
        </p:nvSpPr>
        <p:spPr>
          <a:xfrm>
            <a:off x="2532391" y="2505075"/>
            <a:ext cx="3776661" cy="3684588"/>
          </a:xfrm>
        </p:spPr>
        <p:txBody>
          <a:bodyPr>
            <a:normAutofit lnSpcReduction="10000"/>
          </a:bodyPr>
          <a:lstStyle/>
          <a:p>
            <a:pPr marL="0" indent="0">
              <a:buNone/>
            </a:pPr>
            <a:r>
              <a:rPr lang="en-US" dirty="0" smtClean="0"/>
              <a:t>I am a wealthy Pompeii villager</a:t>
            </a:r>
          </a:p>
          <a:p>
            <a:pPr marL="0" indent="0">
              <a:buNone/>
            </a:pPr>
            <a:r>
              <a:rPr lang="en-US" dirty="0" smtClean="0"/>
              <a:t>I wonder what the future of this great city holds</a:t>
            </a:r>
          </a:p>
          <a:p>
            <a:pPr marL="0" indent="0">
              <a:buNone/>
            </a:pPr>
            <a:r>
              <a:rPr lang="en-US" dirty="0" smtClean="0"/>
              <a:t>I hear an explosion</a:t>
            </a:r>
          </a:p>
          <a:p>
            <a:pPr marL="0" indent="0">
              <a:buNone/>
            </a:pPr>
            <a:r>
              <a:rPr lang="en-US" dirty="0" smtClean="0"/>
              <a:t>I see pumice, ash and panic</a:t>
            </a:r>
          </a:p>
          <a:p>
            <a:pPr marL="0" indent="0">
              <a:buNone/>
            </a:pPr>
            <a:r>
              <a:rPr lang="en-US" dirty="0" smtClean="0"/>
              <a:t>I want to escape this catastrophe</a:t>
            </a:r>
          </a:p>
          <a:p>
            <a:pPr marL="0" indent="0">
              <a:buNone/>
            </a:pPr>
            <a:r>
              <a:rPr lang="en-US" dirty="0" smtClean="0"/>
              <a:t>I am a wealthy Pompeii villager</a:t>
            </a:r>
          </a:p>
        </p:txBody>
      </p:sp>
      <p:sp>
        <p:nvSpPr>
          <p:cNvPr id="5" name="Footer Placeholder 4"/>
          <p:cNvSpPr>
            <a:spLocks noGrp="1"/>
          </p:cNvSpPr>
          <p:nvPr>
            <p:ph type="ftr" sz="quarter" idx="11"/>
          </p:nvPr>
        </p:nvSpPr>
        <p:spPr>
          <a:xfrm>
            <a:off x="222250" y="6350715"/>
            <a:ext cx="3086100" cy="365125"/>
          </a:xfrm>
        </p:spPr>
        <p:txBody>
          <a:bodyPr/>
          <a:lstStyle/>
          <a:p>
            <a:pPr algn="l"/>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28</a:t>
            </a:fld>
            <a:endParaRPr lang="en-US" dirty="0"/>
          </a:p>
        </p:txBody>
      </p:sp>
      <p:sp>
        <p:nvSpPr>
          <p:cNvPr id="12" name="TextBox 11"/>
          <p:cNvSpPr txBox="1"/>
          <p:nvPr/>
        </p:nvSpPr>
        <p:spPr>
          <a:xfrm>
            <a:off x="5725698" y="6271667"/>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Tree>
    <p:extLst>
      <p:ext uri="{BB962C8B-B14F-4D97-AF65-F5344CB8AC3E}">
        <p14:creationId xmlns:p14="http://schemas.microsoft.com/office/powerpoint/2010/main" val="5838284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6" descr="trmonroec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2668588" cy="29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Text Box 8"/>
          <p:cNvSpPr txBox="1">
            <a:spLocks noChangeArrowheads="1"/>
          </p:cNvSpPr>
          <p:nvPr/>
        </p:nvSpPr>
        <p:spPr bwMode="auto">
          <a:xfrm>
            <a:off x="3048000" y="328613"/>
            <a:ext cx="5988050"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2000"/>
              <a:t>….The citizens of the United States cherish </a:t>
            </a:r>
          </a:p>
          <a:p>
            <a:r>
              <a:rPr lang="en-US" altLang="x-none" sz="2000"/>
              <a:t>sentiments the most friendly in favor of the liberty </a:t>
            </a:r>
          </a:p>
          <a:p>
            <a:r>
              <a:rPr lang="en-US" altLang="x-none" sz="2000"/>
              <a:t>and happiness of their fellowmen on that side of the</a:t>
            </a:r>
          </a:p>
          <a:p>
            <a:r>
              <a:rPr lang="en-US" altLang="x-none" sz="2000"/>
              <a:t>Atlantic. In the wars of the European powers in </a:t>
            </a:r>
          </a:p>
          <a:p>
            <a:r>
              <a:rPr lang="en-US" altLang="x-none" sz="2000"/>
              <a:t>matters relating to themselves we have never taken</a:t>
            </a:r>
          </a:p>
          <a:p>
            <a:r>
              <a:rPr lang="en-US" altLang="x-none" sz="2000"/>
              <a:t>any part, nor does it comport with our policy to do</a:t>
            </a:r>
          </a:p>
          <a:p>
            <a:r>
              <a:rPr lang="en-US" altLang="x-none" sz="2000"/>
              <a:t>so. It is only when our rights are invaded or </a:t>
            </a:r>
          </a:p>
          <a:p>
            <a:r>
              <a:rPr lang="en-US" altLang="x-none" sz="2000"/>
              <a:t>seriously menaced that we resent injuries or make </a:t>
            </a:r>
          </a:p>
          <a:p>
            <a:r>
              <a:rPr lang="en-US" altLang="x-none" sz="2000"/>
              <a:t>preparations for our defense.  </a:t>
            </a:r>
          </a:p>
        </p:txBody>
      </p:sp>
      <p:sp>
        <p:nvSpPr>
          <p:cNvPr id="121860" name="Text Box 9"/>
          <p:cNvSpPr txBox="1">
            <a:spLocks noChangeArrowheads="1"/>
          </p:cNvSpPr>
          <p:nvPr/>
        </p:nvSpPr>
        <p:spPr bwMode="auto">
          <a:xfrm>
            <a:off x="152400" y="3184525"/>
            <a:ext cx="8950325"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2000"/>
              <a:t>With the movements in this hemisphere we are of necessity more immediately</a:t>
            </a:r>
          </a:p>
          <a:p>
            <a:r>
              <a:rPr lang="en-US" altLang="x-none" sz="2000"/>
              <a:t>connected, and by causes which must be obvious to all enlightened and </a:t>
            </a:r>
          </a:p>
          <a:p>
            <a:r>
              <a:rPr lang="en-US" altLang="x-none" sz="2000"/>
              <a:t>impartial observers. The political system of the allied powers is essentially </a:t>
            </a:r>
          </a:p>
          <a:p>
            <a:r>
              <a:rPr lang="en-US" altLang="x-none" sz="2000"/>
              <a:t>different in this respect from that of America…..We owe it, therefore, to </a:t>
            </a:r>
          </a:p>
          <a:p>
            <a:r>
              <a:rPr lang="en-US" altLang="x-none" sz="2000"/>
              <a:t>candor and to the amicable relations existing between the US and those </a:t>
            </a:r>
          </a:p>
          <a:p>
            <a:r>
              <a:rPr lang="en-US" altLang="x-none" sz="2000"/>
              <a:t>powers to declare that we should consider any attempt on their part to extend </a:t>
            </a:r>
          </a:p>
          <a:p>
            <a:r>
              <a:rPr lang="en-US" altLang="x-none" sz="2000"/>
              <a:t>their system to any portion of this hemisphere as dangerous to our peace and</a:t>
            </a:r>
          </a:p>
          <a:p>
            <a:r>
              <a:rPr lang="en-US" altLang="x-none" sz="2000"/>
              <a:t>security.  With the existing colonies or dependencies of any European power</a:t>
            </a:r>
          </a:p>
          <a:p>
            <a:r>
              <a:rPr lang="en-US" altLang="x-none" sz="2000"/>
              <a:t>we have not interfered and shall not interfere. But with the governments who </a:t>
            </a:r>
          </a:p>
          <a:p>
            <a:r>
              <a:rPr lang="en-US" altLang="x-none" sz="2000"/>
              <a:t>have declared their independence……an unfriendly disposition toward the </a:t>
            </a:r>
          </a:p>
          <a:p>
            <a:r>
              <a:rPr lang="en-US" altLang="x-none" sz="2000"/>
              <a:t>United States. </a:t>
            </a:r>
          </a:p>
        </p:txBody>
      </p:sp>
    </p:spTree>
    <p:extLst>
      <p:ext uri="{BB962C8B-B14F-4D97-AF65-F5344CB8AC3E}">
        <p14:creationId xmlns:p14="http://schemas.microsoft.com/office/powerpoint/2010/main" val="19094667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bwMode="auto">
          <a:xfrm>
            <a:off x="2507678" y="2987740"/>
            <a:ext cx="5730586" cy="1027058"/>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buNone/>
            </a:pPr>
            <a:r>
              <a:rPr lang="en-US" sz="2700" dirty="0">
                <a:latin typeface="Calibri" charset="0"/>
                <a:ea typeface="Calibri" charset="0"/>
                <a:cs typeface="Calibri" charset="0"/>
              </a:rPr>
              <a:t>I can apply before, during, and after reading strategies to a variety of texts. </a:t>
            </a:r>
          </a:p>
        </p:txBody>
      </p:sp>
      <p:sp>
        <p:nvSpPr>
          <p:cNvPr id="8" name="Content Placeholder 4"/>
          <p:cNvSpPr txBox="1">
            <a:spLocks/>
          </p:cNvSpPr>
          <p:nvPr/>
        </p:nvSpPr>
        <p:spPr bwMode="auto">
          <a:xfrm>
            <a:off x="2507678" y="4304550"/>
            <a:ext cx="5730586" cy="1373014"/>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spcBef>
                <a:spcPts val="0"/>
              </a:spcBef>
              <a:buNone/>
            </a:pPr>
            <a:r>
              <a:rPr lang="en-US" sz="2700" dirty="0">
                <a:latin typeface="Calibri" charset="0"/>
                <a:ea typeface="Calibri" charset="0"/>
                <a:cs typeface="Calibri" charset="0"/>
              </a:rPr>
              <a:t>I can use visuals to enhance comprehension.</a:t>
            </a:r>
          </a:p>
        </p:txBody>
      </p:sp>
      <p:sp>
        <p:nvSpPr>
          <p:cNvPr id="9" name="Title 8"/>
          <p:cNvSpPr>
            <a:spLocks noGrp="1"/>
          </p:cNvSpPr>
          <p:nvPr>
            <p:ph type="title"/>
          </p:nvPr>
        </p:nvSpPr>
        <p:spPr>
          <a:xfrm>
            <a:off x="369860" y="394173"/>
            <a:ext cx="8229600" cy="857250"/>
          </a:xfrm>
        </p:spPr>
        <p:txBody>
          <a:bodyPr>
            <a:normAutofit/>
          </a:bodyPr>
          <a:lstStyle/>
          <a:p>
            <a:pPr algn="ctr"/>
            <a:r>
              <a:rPr lang="en-US" sz="3600" dirty="0">
                <a:solidFill>
                  <a:schemeClr val="tx1"/>
                </a:solidFill>
                <a:latin typeface="Century Gothic" charset="0"/>
                <a:ea typeface="Century Gothic" charset="0"/>
                <a:cs typeface="Century Gothic" charset="0"/>
              </a:rPr>
              <a:t>SESSION LEARNING TARGETS</a:t>
            </a:r>
          </a:p>
        </p:txBody>
      </p:sp>
      <p:sp>
        <p:nvSpPr>
          <p:cNvPr id="11" name="Content Placeholder 4"/>
          <p:cNvSpPr txBox="1">
            <a:spLocks/>
          </p:cNvSpPr>
          <p:nvPr/>
        </p:nvSpPr>
        <p:spPr bwMode="auto">
          <a:xfrm>
            <a:off x="2507678" y="1535717"/>
            <a:ext cx="5730586" cy="960717"/>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anchor="ctr" anchorCtr="0" compatLnSpc="1">
            <a:prstTxWarp prst="textNoShape">
              <a:avLst/>
            </a:prstTxWarp>
            <a:noAutofit/>
          </a:bodyPr>
          <a:lstStyle>
            <a:lvl1pPr marL="342900" indent="-342900" algn="l" rtl="0" eaLnBrk="0" fontAlgn="base" hangingPunct="0">
              <a:spcBef>
                <a:spcPct val="20000"/>
              </a:spcBef>
              <a:spcAft>
                <a:spcPct val="0"/>
              </a:spcAft>
              <a:buFont typeface="Arial" pitchFamily="1" charset="0"/>
              <a:buChar char="•"/>
              <a:defRPr sz="3200" kern="1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Font typeface="Arial" pitchFamily="1"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37160" indent="0">
              <a:spcBef>
                <a:spcPts val="0"/>
              </a:spcBef>
              <a:buNone/>
            </a:pPr>
            <a:r>
              <a:rPr lang="en-US" sz="2700" dirty="0">
                <a:latin typeface="Calibri" charset="0"/>
                <a:ea typeface="Calibri" charset="0"/>
                <a:cs typeface="Calibri" charset="0"/>
              </a:rPr>
              <a:t>I can identify strategies that support reading comprehension.</a:t>
            </a:r>
          </a:p>
        </p:txBody>
      </p:sp>
      <p:sp>
        <p:nvSpPr>
          <p:cNvPr id="3" name="Slide Number Placeholder 2"/>
          <p:cNvSpPr>
            <a:spLocks noGrp="1"/>
          </p:cNvSpPr>
          <p:nvPr>
            <p:ph type="sldNum" sz="quarter" idx="12"/>
          </p:nvPr>
        </p:nvSpPr>
        <p:spPr/>
        <p:txBody>
          <a:bodyPr/>
          <a:lstStyle/>
          <a:p>
            <a:fld id="{54FDD9DF-2323-4064-8ED0-D5C661EEB458}" type="slidenum">
              <a:rPr lang="en-US" smtClean="0"/>
              <a:pPr/>
              <a:t>3</a:t>
            </a:fld>
            <a:endParaRPr lang="en-US" dirty="0"/>
          </a:p>
        </p:txBody>
      </p:sp>
      <p:pic>
        <p:nvPicPr>
          <p:cNvPr id="4" name="Picture 3"/>
          <p:cNvPicPr>
            <a:picLocks noChangeAspect="1"/>
          </p:cNvPicPr>
          <p:nvPr/>
        </p:nvPicPr>
        <p:blipFill>
          <a:blip r:embed="rId3"/>
          <a:stretch>
            <a:fillRect/>
          </a:stretch>
        </p:blipFill>
        <p:spPr>
          <a:xfrm>
            <a:off x="620866" y="1424786"/>
            <a:ext cx="1578803" cy="1182578"/>
          </a:xfrm>
          <a:prstGeom prst="rect">
            <a:avLst/>
          </a:prstGeom>
        </p:spPr>
      </p:pic>
      <p:pic>
        <p:nvPicPr>
          <p:cNvPr id="10" name="Picture 9"/>
          <p:cNvPicPr>
            <a:picLocks noChangeAspect="1"/>
          </p:cNvPicPr>
          <p:nvPr/>
        </p:nvPicPr>
        <p:blipFill>
          <a:blip r:embed="rId3"/>
          <a:stretch>
            <a:fillRect/>
          </a:stretch>
        </p:blipFill>
        <p:spPr>
          <a:xfrm>
            <a:off x="620866" y="2909980"/>
            <a:ext cx="1578803" cy="1182578"/>
          </a:xfrm>
          <a:prstGeom prst="rect">
            <a:avLst/>
          </a:prstGeom>
        </p:spPr>
      </p:pic>
      <p:pic>
        <p:nvPicPr>
          <p:cNvPr id="12" name="Picture 11"/>
          <p:cNvPicPr>
            <a:picLocks noChangeAspect="1"/>
          </p:cNvPicPr>
          <p:nvPr/>
        </p:nvPicPr>
        <p:blipFill>
          <a:blip r:embed="rId3"/>
          <a:stretch>
            <a:fillRect/>
          </a:stretch>
        </p:blipFill>
        <p:spPr>
          <a:xfrm>
            <a:off x="620866" y="4399768"/>
            <a:ext cx="1578803" cy="1182578"/>
          </a:xfrm>
          <a:prstGeom prst="rect">
            <a:avLst/>
          </a:prstGeom>
        </p:spPr>
      </p:pic>
    </p:spTree>
    <p:extLst>
      <p:ext uri="{BB962C8B-B14F-4D97-AF65-F5344CB8AC3E}">
        <p14:creationId xmlns:p14="http://schemas.microsoft.com/office/powerpoint/2010/main" val="48641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685799" y="152400"/>
            <a:ext cx="7808496" cy="858253"/>
          </a:xfrm>
          <a:solidFill>
            <a:schemeClr val="accent1"/>
          </a:solidFill>
        </p:spPr>
        <p:txBody>
          <a:bodyPr/>
          <a:lstStyle/>
          <a:p>
            <a:pPr algn="ctr" eaLnBrk="1" hangingPunct="1"/>
            <a:r>
              <a:rPr lang="en-US" altLang="x-none">
                <a:solidFill>
                  <a:schemeClr val="tx1"/>
                </a:solidFill>
              </a:rPr>
              <a:t>Peer Reading Coaching</a:t>
            </a:r>
          </a:p>
        </p:txBody>
      </p:sp>
      <p:sp>
        <p:nvSpPr>
          <p:cNvPr id="128003" name="Text Box 3"/>
          <p:cNvSpPr txBox="1">
            <a:spLocks noChangeArrowheads="1"/>
          </p:cNvSpPr>
          <p:nvPr/>
        </p:nvSpPr>
        <p:spPr bwMode="auto">
          <a:xfrm>
            <a:off x="685799" y="1143000"/>
            <a:ext cx="766338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latin typeface="+mn-lt"/>
              </a:rPr>
              <a:t>Section 1 Questions (for reader A)</a:t>
            </a:r>
          </a:p>
          <a:p>
            <a:pPr>
              <a:buFont typeface="Arial" charset="0"/>
              <a:buAutoNum type="arabicPeriod"/>
            </a:pPr>
            <a:r>
              <a:rPr lang="en-US" altLang="x-none">
                <a:latin typeface="+mn-lt"/>
              </a:rPr>
              <a:t>Who are the allied powers that are referred to in the</a:t>
            </a:r>
          </a:p>
          <a:p>
            <a:pPr>
              <a:buFont typeface="Arial" charset="0"/>
              <a:buNone/>
            </a:pPr>
            <a:r>
              <a:rPr lang="en-US" altLang="x-none">
                <a:latin typeface="+mn-lt"/>
              </a:rPr>
              <a:t>	Monroe Doctrine?</a:t>
            </a:r>
          </a:p>
          <a:p>
            <a:pPr>
              <a:buFont typeface="Arial" charset="0"/>
              <a:buAutoNum type="arabicPeriod" startAt="2"/>
            </a:pPr>
            <a:r>
              <a:rPr lang="en-US" altLang="x-none">
                <a:latin typeface="+mn-lt"/>
              </a:rPr>
              <a:t>What do Americans cherish according to the Doctrine?</a:t>
            </a:r>
          </a:p>
          <a:p>
            <a:pPr>
              <a:buFont typeface="Arial" charset="0"/>
              <a:buNone/>
            </a:pPr>
            <a:r>
              <a:rPr lang="en-US" altLang="x-none">
                <a:solidFill>
                  <a:schemeClr val="accent6"/>
                </a:solidFill>
                <a:latin typeface="+mn-lt"/>
              </a:rPr>
              <a:t>Section 2 Questions (for reader B)</a:t>
            </a:r>
          </a:p>
          <a:p>
            <a:pPr>
              <a:buFont typeface="Arial" charset="0"/>
              <a:buAutoNum type="arabicPeriod" startAt="3"/>
            </a:pPr>
            <a:r>
              <a:rPr lang="en-US" altLang="x-none">
                <a:latin typeface="+mn-lt"/>
              </a:rPr>
              <a:t>How is the US government different from those of the </a:t>
            </a:r>
          </a:p>
          <a:p>
            <a:pPr>
              <a:buFont typeface="Arial" charset="0"/>
              <a:buNone/>
            </a:pPr>
            <a:r>
              <a:rPr lang="en-US" altLang="x-none">
                <a:latin typeface="+mn-lt"/>
              </a:rPr>
              <a:t>	allied powers? </a:t>
            </a:r>
          </a:p>
          <a:p>
            <a:pPr>
              <a:buFont typeface="Arial" charset="0"/>
              <a:buAutoNum type="arabicPeriod" startAt="4"/>
            </a:pPr>
            <a:r>
              <a:rPr lang="en-US" altLang="x-none">
                <a:latin typeface="+mn-lt"/>
              </a:rPr>
              <a:t>What did the US want the allied powers to know?  </a:t>
            </a:r>
          </a:p>
          <a:p>
            <a:pPr>
              <a:buFont typeface="Arial" charset="0"/>
              <a:buNone/>
            </a:pPr>
            <a:r>
              <a:rPr lang="en-US" altLang="x-none">
                <a:solidFill>
                  <a:schemeClr val="accent6"/>
                </a:solidFill>
                <a:latin typeface="+mn-lt"/>
              </a:rPr>
              <a:t>Section 3 Questions (for reader A) </a:t>
            </a:r>
          </a:p>
          <a:p>
            <a:pPr>
              <a:buFont typeface="Arial" charset="0"/>
              <a:buAutoNum type="arabicPeriod" startAt="5"/>
            </a:pPr>
            <a:r>
              <a:rPr lang="en-US" altLang="x-none">
                <a:latin typeface="+mn-lt"/>
              </a:rPr>
              <a:t>What would the US government have to fear if the new </a:t>
            </a:r>
          </a:p>
          <a:p>
            <a:pPr>
              <a:buFont typeface="Arial" charset="0"/>
              <a:buNone/>
            </a:pPr>
            <a:r>
              <a:rPr lang="en-US" altLang="x-none">
                <a:latin typeface="+mn-lt"/>
              </a:rPr>
              <a:t>	republics in Latin America were overthrown?</a:t>
            </a:r>
          </a:p>
          <a:p>
            <a:pPr>
              <a:buFont typeface="Arial" charset="0"/>
              <a:buAutoNum type="arabicPeriod" startAt="6"/>
            </a:pPr>
            <a:r>
              <a:rPr lang="en-US" altLang="x-none">
                <a:latin typeface="+mn-lt"/>
              </a:rPr>
              <a:t>How would the US make good on its threat without a </a:t>
            </a:r>
          </a:p>
          <a:p>
            <a:pPr>
              <a:buFont typeface="Arial" charset="0"/>
              <a:buNone/>
            </a:pPr>
            <a:r>
              <a:rPr lang="en-US" altLang="x-none">
                <a:latin typeface="+mn-lt"/>
              </a:rPr>
              <a:t>	navy?  </a:t>
            </a:r>
          </a:p>
          <a:p>
            <a:pPr>
              <a:buFont typeface="Arial" charset="0"/>
              <a:buNone/>
            </a:pPr>
            <a:r>
              <a:rPr lang="en-US" altLang="x-none">
                <a:solidFill>
                  <a:schemeClr val="accent6"/>
                </a:solidFill>
                <a:latin typeface="+mn-lt"/>
              </a:rPr>
              <a:t>Section 4 Questions (for reader A) </a:t>
            </a:r>
          </a:p>
        </p:txBody>
      </p:sp>
    </p:spTree>
    <p:extLst>
      <p:ext uri="{BB962C8B-B14F-4D97-AF65-F5344CB8AC3E}">
        <p14:creationId xmlns:p14="http://schemas.microsoft.com/office/powerpoint/2010/main" val="6072912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43148" y="4415588"/>
            <a:ext cx="4493797" cy="954107"/>
          </a:xfrm>
          <a:prstGeom prst="rect">
            <a:avLst/>
          </a:prstGeom>
          <a:noFill/>
        </p:spPr>
        <p:txBody>
          <a:bodyPr wrap="square" rtlCol="0">
            <a:spAutoFit/>
          </a:bodyPr>
          <a:lstStyle/>
          <a:p>
            <a:pPr algn="ctr"/>
            <a:r>
              <a:rPr lang="en-US" sz="2800"/>
              <a:t>What </a:t>
            </a:r>
            <a:r>
              <a:rPr lang="en-US" sz="2800" b="1">
                <a:solidFill>
                  <a:schemeClr val="accent6"/>
                </a:solidFill>
              </a:rPr>
              <a:t>ACTIVE</a:t>
            </a:r>
            <a:r>
              <a:rPr lang="en-US" sz="2800"/>
              <a:t> strategies can be applied to the text?</a:t>
            </a:r>
          </a:p>
        </p:txBody>
      </p:sp>
      <p:pic>
        <p:nvPicPr>
          <p:cNvPr id="3" name="Picture 2"/>
          <p:cNvPicPr>
            <a:picLocks noChangeAspect="1"/>
          </p:cNvPicPr>
          <p:nvPr/>
        </p:nvPicPr>
        <p:blipFill>
          <a:blip r:embed="rId2"/>
          <a:stretch>
            <a:fillRect/>
          </a:stretch>
        </p:blipFill>
        <p:spPr>
          <a:xfrm>
            <a:off x="1564105" y="582437"/>
            <a:ext cx="6051883" cy="3389054"/>
          </a:xfrm>
          <a:prstGeom prst="rect">
            <a:avLst/>
          </a:prstGeom>
        </p:spPr>
      </p:pic>
    </p:spTree>
    <p:extLst>
      <p:ext uri="{BB962C8B-B14F-4D97-AF65-F5344CB8AC3E}">
        <p14:creationId xmlns:p14="http://schemas.microsoft.com/office/powerpoint/2010/main" val="21304163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6169020" cy="5143500"/>
          </a:xfrm>
          <a:prstGeom prst="rect">
            <a:avLst/>
          </a:prstGeom>
        </p:spPr>
      </p:pic>
      <p:sp>
        <p:nvSpPr>
          <p:cNvPr id="6" name="Content Placeholder 5"/>
          <p:cNvSpPr>
            <a:spLocks noGrp="1"/>
          </p:cNvSpPr>
          <p:nvPr>
            <p:ph idx="1"/>
          </p:nvPr>
        </p:nvSpPr>
        <p:spPr>
          <a:xfrm>
            <a:off x="6380390" y="1102179"/>
            <a:ext cx="2550960" cy="1493495"/>
          </a:xfrm>
          <a:solidFill>
            <a:schemeClr val="accent6"/>
          </a:solidFill>
        </p:spPr>
        <p:txBody>
          <a:bodyPr anchor="ctr">
            <a:normAutofit/>
          </a:bodyPr>
          <a:lstStyle/>
          <a:p>
            <a:pPr marL="0" indent="0" algn="ctr">
              <a:buNone/>
            </a:pPr>
            <a:r>
              <a:rPr lang="en-US" dirty="0">
                <a:solidFill>
                  <a:schemeClr val="bg1"/>
                </a:solidFill>
              </a:rPr>
              <a:t>How helpful are  context clues in world language classes?</a:t>
            </a:r>
          </a:p>
        </p:txBody>
      </p:sp>
      <p:sp>
        <p:nvSpPr>
          <p:cNvPr id="7" name="Content Placeholder 5"/>
          <p:cNvSpPr txBox="1">
            <a:spLocks/>
          </p:cNvSpPr>
          <p:nvPr/>
        </p:nvSpPr>
        <p:spPr>
          <a:xfrm>
            <a:off x="6380390" y="2867943"/>
            <a:ext cx="2550960" cy="1721335"/>
          </a:xfrm>
          <a:prstGeom prst="rect">
            <a:avLst/>
          </a:prstGeom>
        </p:spPr>
        <p:txBody>
          <a:bodyPr vert="horz" lIns="68580" tIns="34290" rIns="68580" bIns="3429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a:solidFill>
                  <a:schemeClr val="accent6"/>
                </a:solidFill>
              </a:rPr>
              <a:t>Fossil fuels </a:t>
            </a:r>
            <a:r>
              <a:rPr lang="en-US" sz="2400"/>
              <a:t>such as coal, oil or gas have been major sources of electricity production</a:t>
            </a:r>
            <a:r>
              <a:rPr lang="is-IS" sz="2400"/>
              <a:t>….</a:t>
            </a:r>
            <a:endParaRPr lang="en-US" sz="2400"/>
          </a:p>
        </p:txBody>
      </p:sp>
      <p:sp>
        <p:nvSpPr>
          <p:cNvPr id="8" name="Footer Placeholder 7"/>
          <p:cNvSpPr>
            <a:spLocks noGrp="1"/>
          </p:cNvSpPr>
          <p:nvPr>
            <p:ph type="ftr" sz="quarter" idx="11"/>
          </p:nvPr>
        </p:nvSpPr>
        <p:spPr/>
        <p:txBody>
          <a:bodyPr/>
          <a:lstStyle/>
          <a:p>
            <a:r>
              <a:rPr lang="en-US"/>
              <a:t>Donna L. Clementi &amp; Laura Terrill</a:t>
            </a:r>
          </a:p>
        </p:txBody>
      </p:sp>
      <p:sp>
        <p:nvSpPr>
          <p:cNvPr id="9" name="Slide Number Placeholder 8"/>
          <p:cNvSpPr>
            <a:spLocks noGrp="1"/>
          </p:cNvSpPr>
          <p:nvPr>
            <p:ph type="sldNum" sz="quarter" idx="12"/>
          </p:nvPr>
        </p:nvSpPr>
        <p:spPr/>
        <p:txBody>
          <a:bodyPr/>
          <a:lstStyle/>
          <a:p>
            <a:fld id="{10CD68A8-3407-1E48-BE06-0D14CF66670E}" type="slidenum">
              <a:rPr lang="uk-UA"/>
              <a:t>32</a:t>
            </a:fld>
            <a:endParaRPr lang="uk-UA"/>
          </a:p>
        </p:txBody>
      </p:sp>
      <p:cxnSp>
        <p:nvCxnSpPr>
          <p:cNvPr id="3" name="Straight Arrow Connector 2"/>
          <p:cNvCxnSpPr/>
          <p:nvPr/>
        </p:nvCxnSpPr>
        <p:spPr>
          <a:xfrm flipH="1">
            <a:off x="3798277" y="3895871"/>
            <a:ext cx="2582113" cy="98122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259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635000"/>
            <a:ext cx="7886700" cy="914400"/>
          </a:xfrm>
          <a:solidFill>
            <a:schemeClr val="accent6"/>
          </a:solidFill>
        </p:spPr>
        <p:txBody>
          <a:bodyPr>
            <a:normAutofit/>
          </a:bodyPr>
          <a:lstStyle/>
          <a:p>
            <a:pPr algn="ctr"/>
            <a:r>
              <a:rPr lang="en-US">
                <a:solidFill>
                  <a:schemeClr val="bg1"/>
                </a:solidFill>
              </a:rPr>
              <a:t>Activate Prior Knowledge</a:t>
            </a: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0" y="2519458"/>
            <a:ext cx="3886200" cy="2549936"/>
          </a:xfrm>
        </p:spPr>
      </p:pic>
      <p:sp>
        <p:nvSpPr>
          <p:cNvPr id="8" name="Content Placeholder 7"/>
          <p:cNvSpPr>
            <a:spLocks noGrp="1"/>
          </p:cNvSpPr>
          <p:nvPr>
            <p:ph sz="half" idx="2"/>
          </p:nvPr>
        </p:nvSpPr>
        <p:spPr>
          <a:xfrm>
            <a:off x="4739880" y="2168525"/>
            <a:ext cx="3775470" cy="3775075"/>
          </a:xfrm>
          <a:solidFill>
            <a:schemeClr val="accent3"/>
          </a:solidFill>
        </p:spPr>
        <p:txBody>
          <a:bodyPr>
            <a:normAutofit/>
          </a:bodyPr>
          <a:lstStyle/>
          <a:p>
            <a:pPr marL="0" indent="0">
              <a:buNone/>
            </a:pPr>
            <a:r>
              <a:rPr lang="en-US">
                <a:solidFill>
                  <a:schemeClr val="bg1"/>
                </a:solidFill>
              </a:rPr>
              <a:t>Provide a list and have students circle the words they feel will appear in the article. Rely on words that students have learned previously or use cognates where possible. </a:t>
            </a:r>
          </a:p>
          <a:p>
            <a:pPr marL="342900" lvl="1" indent="0">
              <a:buNone/>
            </a:pPr>
            <a:r>
              <a:rPr lang="en-US" sz="2100" i="1">
                <a:solidFill>
                  <a:schemeClr val="bg1"/>
                </a:solidFill>
              </a:rPr>
              <a:t>Summer, sun, energy, solar power, money, poverty, medicine, lives, coal, development, agriculture</a:t>
            </a: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10CD68A8-3407-1E48-BE06-0D14CF66670E}" type="slidenum">
              <a:rPr lang="uk-UA"/>
              <a:t>33</a:t>
            </a:fld>
            <a:endParaRPr lang="uk-UA"/>
          </a:p>
        </p:txBody>
      </p:sp>
    </p:spTree>
    <p:extLst>
      <p:ext uri="{BB962C8B-B14F-4D97-AF65-F5344CB8AC3E}">
        <p14:creationId xmlns:p14="http://schemas.microsoft.com/office/powerpoint/2010/main" val="585455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596900"/>
            <a:ext cx="7931150" cy="914400"/>
          </a:xfrm>
          <a:solidFill>
            <a:schemeClr val="accent6"/>
          </a:solidFill>
        </p:spPr>
        <p:txBody>
          <a:bodyPr>
            <a:normAutofit/>
          </a:bodyPr>
          <a:lstStyle/>
          <a:p>
            <a:pPr algn="ctr"/>
            <a:r>
              <a:rPr lang="en-US" dirty="0">
                <a:solidFill>
                  <a:schemeClr val="bg1"/>
                </a:solidFill>
              </a:rPr>
              <a:t>Input – Cognitive Guessing</a:t>
            </a:r>
          </a:p>
        </p:txBody>
      </p:sp>
      <p:sp>
        <p:nvSpPr>
          <p:cNvPr id="4" name="Footer Placeholder 3"/>
          <p:cNvSpPr>
            <a:spLocks noGrp="1"/>
          </p:cNvSpPr>
          <p:nvPr>
            <p:ph type="ftr" sz="quarter" idx="11"/>
          </p:nvPr>
        </p:nvSpPr>
        <p:spPr/>
        <p:txBody>
          <a:bodyPr/>
          <a:lstStyle/>
          <a:p>
            <a:r>
              <a:rPr lang="en-US" dirty="0"/>
              <a:t>Donna L. Clementi &amp; Laura Terrill</a:t>
            </a:r>
          </a:p>
        </p:txBody>
      </p:sp>
      <p:sp>
        <p:nvSpPr>
          <p:cNvPr id="5" name="Slide Number Placeholder 4"/>
          <p:cNvSpPr>
            <a:spLocks noGrp="1"/>
          </p:cNvSpPr>
          <p:nvPr>
            <p:ph type="sldNum" sz="quarter" idx="12"/>
          </p:nvPr>
        </p:nvSpPr>
        <p:spPr/>
        <p:txBody>
          <a:bodyPr/>
          <a:lstStyle/>
          <a:p>
            <a:fld id="{10CD68A8-3407-1E48-BE06-0D14CF66670E}" type="slidenum">
              <a:rPr lang="uk-UA"/>
              <a:t>34</a:t>
            </a:fld>
            <a:endParaRPr lang="uk-UA"/>
          </a:p>
        </p:txBody>
      </p:sp>
      <p:sp>
        <p:nvSpPr>
          <p:cNvPr id="7" name="Rectangle 6"/>
          <p:cNvSpPr/>
          <p:nvPr/>
        </p:nvSpPr>
        <p:spPr>
          <a:xfrm>
            <a:off x="3103372" y="1998031"/>
            <a:ext cx="2065528" cy="862864"/>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2400" dirty="0">
                <a:solidFill>
                  <a:schemeClr val="dk1"/>
                </a:solidFill>
              </a:rPr>
              <a:t>What’s the goal here? </a:t>
            </a:r>
            <a:endParaRPr lang="en-US" sz="2400" dirty="0"/>
          </a:p>
        </p:txBody>
      </p:sp>
      <p:sp>
        <p:nvSpPr>
          <p:cNvPr id="8" name="Rectangle 7"/>
          <p:cNvSpPr/>
          <p:nvPr/>
        </p:nvSpPr>
        <p:spPr>
          <a:xfrm>
            <a:off x="1375376" y="5347355"/>
            <a:ext cx="6400800" cy="1097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dirty="0">
                <a:solidFill>
                  <a:schemeClr val="tx1"/>
                </a:solidFill>
              </a:rPr>
              <a:t>For many decades, fossil fuels such as coal, oil or gas have been major sources of electricity production, but burning carbon fuels produces large amounts of</a:t>
            </a:r>
            <a:r>
              <a:rPr lang="is-IS" dirty="0">
                <a:solidFill>
                  <a:schemeClr val="tx1"/>
                </a:solidFill>
              </a:rPr>
              <a:t>…</a:t>
            </a:r>
            <a:endParaRPr lang="en-US" dirty="0">
              <a:solidFill>
                <a:schemeClr val="tx1"/>
              </a:solidFill>
            </a:endParaRPr>
          </a:p>
        </p:txBody>
      </p:sp>
      <p:sp>
        <p:nvSpPr>
          <p:cNvPr id="9" name="Rectangle 8"/>
          <p:cNvSpPr/>
          <p:nvPr/>
        </p:nvSpPr>
        <p:spPr>
          <a:xfrm>
            <a:off x="526669" y="2019847"/>
            <a:ext cx="1826514" cy="82296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2400">
                <a:solidFill>
                  <a:schemeClr val="dk1"/>
                </a:solidFill>
              </a:rPr>
              <a:t>Why? </a:t>
            </a:r>
            <a:endParaRPr lang="en-US" sz="2400"/>
          </a:p>
        </p:txBody>
      </p:sp>
      <p:sp>
        <p:nvSpPr>
          <p:cNvPr id="10" name="Rectangle 9"/>
          <p:cNvSpPr/>
          <p:nvPr/>
        </p:nvSpPr>
        <p:spPr>
          <a:xfrm>
            <a:off x="1375376" y="3199032"/>
            <a:ext cx="6400800" cy="8229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dirty="0">
                <a:solidFill>
                  <a:schemeClr val="tx1"/>
                </a:solidFill>
              </a:rPr>
              <a:t>To ensure access to affordable, reliable, sustainable and modern energy for all. </a:t>
            </a:r>
          </a:p>
        </p:txBody>
      </p:sp>
      <p:sp>
        <p:nvSpPr>
          <p:cNvPr id="11" name="Rectangle 10"/>
          <p:cNvSpPr/>
          <p:nvPr/>
        </p:nvSpPr>
        <p:spPr>
          <a:xfrm>
            <a:off x="5650992" y="1715086"/>
            <a:ext cx="3337560" cy="128016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2400" dirty="0">
                <a:solidFill>
                  <a:schemeClr val="dk1"/>
                </a:solidFill>
              </a:rPr>
              <a:t>I have access to electricity. Why should I care about this goal? </a:t>
            </a:r>
            <a:endParaRPr lang="en-US" sz="2400" dirty="0"/>
          </a:p>
        </p:txBody>
      </p:sp>
      <p:sp>
        <p:nvSpPr>
          <p:cNvPr id="12" name="Rectangle 11"/>
          <p:cNvSpPr/>
          <p:nvPr/>
        </p:nvSpPr>
        <p:spPr>
          <a:xfrm>
            <a:off x="1375376" y="4203364"/>
            <a:ext cx="6400800" cy="10012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Our everyday lives depend on reliable and afford- able energy services to function smoothly and </a:t>
            </a:r>
          </a:p>
          <a:p>
            <a:r>
              <a:rPr lang="en-US" dirty="0">
                <a:solidFill>
                  <a:schemeClr val="tx1"/>
                </a:solidFill>
              </a:rPr>
              <a:t>to develop equitably. </a:t>
            </a:r>
          </a:p>
        </p:txBody>
      </p:sp>
    </p:spTree>
    <p:extLst>
      <p:ext uri="{BB962C8B-B14F-4D97-AF65-F5344CB8AC3E}">
        <p14:creationId xmlns:p14="http://schemas.microsoft.com/office/powerpoint/2010/main" val="2128270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1" y="568562"/>
            <a:ext cx="8121650" cy="914400"/>
          </a:xfrm>
          <a:solidFill>
            <a:schemeClr val="accent6"/>
          </a:solidFill>
        </p:spPr>
        <p:txBody>
          <a:bodyPr>
            <a:normAutofit fontScale="90000"/>
          </a:bodyPr>
          <a:lstStyle/>
          <a:p>
            <a:r>
              <a:rPr lang="en-US" dirty="0">
                <a:solidFill>
                  <a:schemeClr val="bg1"/>
                </a:solidFill>
              </a:rPr>
              <a:t>Elicit Performance / Provide Feedback</a:t>
            </a:r>
          </a:p>
        </p:txBody>
      </p:sp>
      <p:sp>
        <p:nvSpPr>
          <p:cNvPr id="15" name="Content Placeholder 14"/>
          <p:cNvSpPr>
            <a:spLocks noGrp="1"/>
          </p:cNvSpPr>
          <p:nvPr>
            <p:ph sz="half" idx="2"/>
          </p:nvPr>
        </p:nvSpPr>
        <p:spPr>
          <a:xfrm>
            <a:off x="4836484" y="3049853"/>
            <a:ext cx="3839684" cy="1890045"/>
          </a:xfrm>
        </p:spPr>
        <p:txBody>
          <a:bodyPr>
            <a:normAutofit/>
          </a:bodyPr>
          <a:lstStyle/>
          <a:p>
            <a:pPr marL="0" indent="0">
              <a:buNone/>
            </a:pPr>
            <a:r>
              <a:rPr lang="en-US" i="1">
                <a:solidFill>
                  <a:schemeClr val="tx1"/>
                </a:solidFill>
              </a:rPr>
              <a:t>Climate change demands that we find affordable and reliable energy sources so that everyone has access to economic development. </a:t>
            </a:r>
          </a:p>
        </p:txBody>
      </p:sp>
      <p:sp>
        <p:nvSpPr>
          <p:cNvPr id="4" name="Footer Placeholder 3"/>
          <p:cNvSpPr>
            <a:spLocks noGrp="1"/>
          </p:cNvSpPr>
          <p:nvPr>
            <p:ph type="ftr" sz="quarter" idx="11"/>
          </p:nvPr>
        </p:nvSpPr>
        <p:spPr/>
        <p:txBody>
          <a:bodyPr/>
          <a:lstStyle/>
          <a:p>
            <a:r>
              <a:rPr lang="en-US"/>
              <a:t>Donna L. Clementi &amp; Laura Terrill</a:t>
            </a:r>
          </a:p>
        </p:txBody>
      </p:sp>
      <p:sp>
        <p:nvSpPr>
          <p:cNvPr id="5" name="Slide Number Placeholder 4"/>
          <p:cNvSpPr>
            <a:spLocks noGrp="1"/>
          </p:cNvSpPr>
          <p:nvPr>
            <p:ph type="sldNum" sz="quarter" idx="12"/>
          </p:nvPr>
        </p:nvSpPr>
        <p:spPr/>
        <p:txBody>
          <a:bodyPr/>
          <a:lstStyle/>
          <a:p>
            <a:fld id="{10CD68A8-3407-1E48-BE06-0D14CF66670E}" type="slidenum">
              <a:rPr lang="uk-UA"/>
              <a:t>35</a:t>
            </a:fld>
            <a:endParaRPr lang="uk-UA"/>
          </a:p>
        </p:txBody>
      </p:sp>
      <p:sp>
        <p:nvSpPr>
          <p:cNvPr id="9" name="Rectangle 8"/>
          <p:cNvSpPr/>
          <p:nvPr/>
        </p:nvSpPr>
        <p:spPr>
          <a:xfrm>
            <a:off x="685800" y="2875253"/>
            <a:ext cx="3644900" cy="2319048"/>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buFont typeface="Arial" charset="0"/>
              <a:buChar char="•"/>
            </a:pPr>
            <a:r>
              <a:rPr lang="en-US" sz="2400" dirty="0">
                <a:solidFill>
                  <a:schemeClr val="tx1"/>
                </a:solidFill>
              </a:rPr>
              <a:t>affordable</a:t>
            </a:r>
          </a:p>
          <a:p>
            <a:pPr marL="342900" indent="-342900">
              <a:buFont typeface="Arial" charset="0"/>
              <a:buChar char="•"/>
            </a:pPr>
            <a:r>
              <a:rPr lang="en-US" sz="2400" dirty="0">
                <a:solidFill>
                  <a:schemeClr val="tx1"/>
                </a:solidFill>
              </a:rPr>
              <a:t>reliable</a:t>
            </a:r>
          </a:p>
          <a:p>
            <a:pPr marL="342900" indent="-342900">
              <a:buFont typeface="Arial" charset="0"/>
              <a:buChar char="•"/>
            </a:pPr>
            <a:r>
              <a:rPr lang="en-US" sz="2400" dirty="0">
                <a:solidFill>
                  <a:schemeClr val="tx1"/>
                </a:solidFill>
              </a:rPr>
              <a:t>economic development</a:t>
            </a:r>
          </a:p>
          <a:p>
            <a:pPr marL="342900" indent="-342900">
              <a:buFont typeface="Arial" charset="0"/>
              <a:buChar char="•"/>
            </a:pPr>
            <a:r>
              <a:rPr lang="en-US" sz="2400" dirty="0">
                <a:solidFill>
                  <a:schemeClr val="tx1"/>
                </a:solidFill>
              </a:rPr>
              <a:t>climate change</a:t>
            </a:r>
          </a:p>
          <a:p>
            <a:pPr marL="342900" indent="-342900">
              <a:buFont typeface="Arial" charset="0"/>
              <a:buChar char="•"/>
            </a:pPr>
            <a:r>
              <a:rPr lang="en-US" sz="2400" dirty="0">
                <a:solidFill>
                  <a:schemeClr val="tx1"/>
                </a:solidFill>
              </a:rPr>
              <a:t>access</a:t>
            </a:r>
          </a:p>
          <a:p>
            <a:pPr marL="342900" indent="-342900">
              <a:buFont typeface="Arial" charset="0"/>
              <a:buChar char="•"/>
            </a:pPr>
            <a:r>
              <a:rPr lang="en-US" sz="2400" dirty="0">
                <a:solidFill>
                  <a:schemeClr val="tx1"/>
                </a:solidFill>
              </a:rPr>
              <a:t>energy</a:t>
            </a:r>
            <a:endParaRPr lang="en-US" sz="2400" dirty="0">
              <a:solidFill>
                <a:schemeClr val="bg1"/>
              </a:solidFill>
            </a:endParaRPr>
          </a:p>
          <a:p>
            <a:endParaRPr lang="en-US" sz="2400" dirty="0">
              <a:solidFill>
                <a:schemeClr val="bg1"/>
              </a:solidFill>
            </a:endParaRPr>
          </a:p>
          <a:p>
            <a:endParaRPr lang="en-US" sz="2400" dirty="0"/>
          </a:p>
        </p:txBody>
      </p:sp>
      <p:sp>
        <p:nvSpPr>
          <p:cNvPr id="18" name="Rectangle 17"/>
          <p:cNvSpPr/>
          <p:nvPr/>
        </p:nvSpPr>
        <p:spPr>
          <a:xfrm>
            <a:off x="1017087" y="1821856"/>
            <a:ext cx="7049386" cy="738664"/>
          </a:xfrm>
          <a:prstGeom prst="rect">
            <a:avLst/>
          </a:prstGeom>
        </p:spPr>
        <p:txBody>
          <a:bodyPr wrap="square">
            <a:spAutoFit/>
          </a:bodyPr>
          <a:lstStyle/>
          <a:p>
            <a:r>
              <a:rPr lang="en-US" altLang="en-US" sz="2100" dirty="0"/>
              <a:t>Identify or have students identify key words. Then, they use those key words to write a summary. </a:t>
            </a:r>
          </a:p>
        </p:txBody>
      </p:sp>
    </p:spTree>
    <p:extLst>
      <p:ext uri="{BB962C8B-B14F-4D97-AF65-F5344CB8AC3E}">
        <p14:creationId xmlns:p14="http://schemas.microsoft.com/office/powerpoint/2010/main" val="1354753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433" y="389390"/>
            <a:ext cx="7886700" cy="914400"/>
          </a:xfrm>
          <a:solidFill>
            <a:schemeClr val="accent1"/>
          </a:solidFill>
        </p:spPr>
        <p:txBody>
          <a:bodyPr>
            <a:normAutofit fontScale="90000"/>
          </a:bodyPr>
          <a:lstStyle/>
          <a:p>
            <a:pPr algn="ctr"/>
            <a:r>
              <a:rPr lang="en-US">
                <a:solidFill>
                  <a:schemeClr val="tx1"/>
                </a:solidFill>
              </a:rPr>
              <a:t>Work with cloze reading passages</a:t>
            </a:r>
          </a:p>
        </p:txBody>
      </p:sp>
      <p:sp>
        <p:nvSpPr>
          <p:cNvPr id="3" name="Content Placeholder 2"/>
          <p:cNvSpPr>
            <a:spLocks noGrp="1"/>
          </p:cNvSpPr>
          <p:nvPr>
            <p:ph sz="half" idx="1"/>
          </p:nvPr>
        </p:nvSpPr>
        <p:spPr>
          <a:xfrm>
            <a:off x="296382" y="1711430"/>
            <a:ext cx="6864645" cy="4409970"/>
          </a:xfrm>
        </p:spPr>
        <p:txBody>
          <a:bodyPr>
            <a:noAutofit/>
          </a:bodyPr>
          <a:lstStyle/>
          <a:p>
            <a:pPr marL="0" indent="0">
              <a:lnSpc>
                <a:spcPct val="200000"/>
              </a:lnSpc>
              <a:spcAft>
                <a:spcPts val="900"/>
              </a:spcAft>
              <a:buNone/>
            </a:pPr>
            <a:r>
              <a:rPr lang="en-US">
                <a:solidFill>
                  <a:schemeClr val="tx1"/>
                </a:solidFill>
              </a:rPr>
              <a:t>Why does clean __________ matter? What is the _______?   __________ development depends on __________ energy services.  The energy system must support all _______.  If we continue to use ______ fuels, we will continue to produce _______ gas emissions further contributing to _____ change. </a:t>
            </a:r>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10CD68A8-3407-1E48-BE06-0D14CF66670E}" type="slidenum">
              <a:rPr lang="uk-UA"/>
              <a:t>36</a:t>
            </a:fld>
            <a:endParaRPr lang="uk-UA"/>
          </a:p>
        </p:txBody>
      </p:sp>
      <p:sp>
        <p:nvSpPr>
          <p:cNvPr id="8" name="TextBox 7"/>
          <p:cNvSpPr txBox="1"/>
          <p:nvPr/>
        </p:nvSpPr>
        <p:spPr>
          <a:xfrm>
            <a:off x="7161027" y="1711430"/>
            <a:ext cx="1722474" cy="4154984"/>
          </a:xfrm>
          <a:prstGeom prst="rect">
            <a:avLst/>
          </a:prstGeom>
          <a:solidFill>
            <a:schemeClr val="accent6"/>
          </a:solidFill>
        </p:spPr>
        <p:txBody>
          <a:bodyPr wrap="square" rtlCol="0">
            <a:spAutoFit/>
          </a:bodyPr>
          <a:lstStyle/>
          <a:p>
            <a:pPr algn="ctr"/>
            <a:r>
              <a:rPr lang="en-US" sz="2400">
                <a:solidFill>
                  <a:schemeClr val="bg1"/>
                </a:solidFill>
              </a:rPr>
              <a:t>Word Bank (optional)</a:t>
            </a:r>
          </a:p>
          <a:p>
            <a:endParaRPr lang="en-US" sz="2400">
              <a:solidFill>
                <a:schemeClr val="bg1"/>
              </a:solidFill>
            </a:endParaRPr>
          </a:p>
          <a:p>
            <a:r>
              <a:rPr lang="en-US" sz="2400">
                <a:solidFill>
                  <a:schemeClr val="bg1"/>
                </a:solidFill>
              </a:rPr>
              <a:t>climate</a:t>
            </a:r>
          </a:p>
          <a:p>
            <a:r>
              <a:rPr lang="en-US" sz="2400">
                <a:solidFill>
                  <a:schemeClr val="bg1"/>
                </a:solidFill>
              </a:rPr>
              <a:t>sectors</a:t>
            </a:r>
          </a:p>
          <a:p>
            <a:r>
              <a:rPr lang="en-US" sz="2400">
                <a:solidFill>
                  <a:schemeClr val="bg1"/>
                </a:solidFill>
              </a:rPr>
              <a:t>fossil</a:t>
            </a:r>
          </a:p>
          <a:p>
            <a:r>
              <a:rPr lang="en-US" sz="2400">
                <a:solidFill>
                  <a:schemeClr val="bg1"/>
                </a:solidFill>
              </a:rPr>
              <a:t>equitable</a:t>
            </a:r>
          </a:p>
          <a:p>
            <a:r>
              <a:rPr lang="en-US" sz="2400">
                <a:solidFill>
                  <a:schemeClr val="bg1"/>
                </a:solidFill>
              </a:rPr>
              <a:t>goal</a:t>
            </a:r>
          </a:p>
          <a:p>
            <a:r>
              <a:rPr lang="en-US" sz="2400">
                <a:solidFill>
                  <a:schemeClr val="bg1"/>
                </a:solidFill>
              </a:rPr>
              <a:t>energy</a:t>
            </a:r>
          </a:p>
          <a:p>
            <a:r>
              <a:rPr lang="en-US" sz="2400">
                <a:solidFill>
                  <a:schemeClr val="bg1"/>
                </a:solidFill>
              </a:rPr>
              <a:t>economic</a:t>
            </a:r>
          </a:p>
          <a:p>
            <a:r>
              <a:rPr lang="en-US" sz="2400">
                <a:solidFill>
                  <a:schemeClr val="bg1"/>
                </a:solidFill>
              </a:rPr>
              <a:t>greenhouse</a:t>
            </a:r>
          </a:p>
        </p:txBody>
      </p:sp>
    </p:spTree>
    <p:extLst>
      <p:ext uri="{BB962C8B-B14F-4D97-AF65-F5344CB8AC3E}">
        <p14:creationId xmlns:p14="http://schemas.microsoft.com/office/powerpoint/2010/main" val="1393096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rPr>
              <a:t>Create Poetry — Found Poems</a:t>
            </a:r>
            <a:br>
              <a:rPr lang="en-US" dirty="0" smtClean="0">
                <a:solidFill>
                  <a:schemeClr val="tx1"/>
                </a:solidFill>
              </a:rPr>
            </a:br>
            <a:r>
              <a:rPr lang="en-US" sz="2025" dirty="0">
                <a:solidFill>
                  <a:schemeClr val="tx1"/>
                </a:solidFill>
              </a:rPr>
              <a:t>Poetry Types - http://www.shadowpoetry.com/resources/wip/types.html</a:t>
            </a:r>
          </a:p>
        </p:txBody>
      </p:sp>
      <p:sp>
        <p:nvSpPr>
          <p:cNvPr id="3" name="Content Placeholder 2"/>
          <p:cNvSpPr>
            <a:spLocks noGrp="1"/>
          </p:cNvSpPr>
          <p:nvPr>
            <p:ph idx="1"/>
          </p:nvPr>
        </p:nvSpPr>
        <p:spPr>
          <a:xfrm>
            <a:off x="501059" y="2213966"/>
            <a:ext cx="3039584" cy="3271286"/>
          </a:xfrm>
        </p:spPr>
        <p:txBody>
          <a:bodyPr anchor="ctr">
            <a:normAutofit fontScale="92500"/>
          </a:bodyPr>
          <a:lstStyle/>
          <a:p>
            <a:r>
              <a:rPr lang="en-US" dirty="0" smtClean="0">
                <a:solidFill>
                  <a:schemeClr val="tx1"/>
                </a:solidFill>
              </a:rPr>
              <a:t>Students select a certain number of key words or phrases. </a:t>
            </a:r>
          </a:p>
          <a:p>
            <a:r>
              <a:rPr lang="en-US" dirty="0" smtClean="0">
                <a:solidFill>
                  <a:schemeClr val="tx1"/>
                </a:solidFill>
              </a:rPr>
              <a:t>They copy those words or phrases onto separate slips of paper. </a:t>
            </a:r>
          </a:p>
          <a:p>
            <a:r>
              <a:rPr lang="en-US" dirty="0" smtClean="0">
                <a:solidFill>
                  <a:schemeClr val="tx1"/>
                </a:solidFill>
              </a:rPr>
              <a:t>Those words or phrases are arranged into a new “poem”.</a:t>
            </a:r>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37</a:t>
            </a:fld>
            <a:endParaRPr lang="en-US" dirty="0"/>
          </a:p>
        </p:txBody>
      </p:sp>
      <p:sp>
        <p:nvSpPr>
          <p:cNvPr id="7" name="TextBox 6"/>
          <p:cNvSpPr txBox="1"/>
          <p:nvPr/>
        </p:nvSpPr>
        <p:spPr>
          <a:xfrm>
            <a:off x="4001830" y="2152992"/>
            <a:ext cx="4912241" cy="3323987"/>
          </a:xfrm>
          <a:prstGeom prst="rect">
            <a:avLst/>
          </a:prstGeom>
          <a:solidFill>
            <a:schemeClr val="accent6"/>
          </a:solidFill>
        </p:spPr>
        <p:txBody>
          <a:bodyPr wrap="square" rtlCol="0">
            <a:spAutoFit/>
          </a:bodyPr>
          <a:lstStyle/>
          <a:p>
            <a:pPr algn="ctr"/>
            <a:r>
              <a:rPr lang="en-US" sz="2100">
                <a:solidFill>
                  <a:schemeClr val="bg1"/>
                </a:solidFill>
              </a:rPr>
              <a:t>Clean Energy</a:t>
            </a:r>
          </a:p>
          <a:p>
            <a:r>
              <a:rPr lang="en-US" sz="2100">
                <a:solidFill>
                  <a:schemeClr val="bg1"/>
                </a:solidFill>
              </a:rPr>
              <a:t>Clean Energy - It Matters</a:t>
            </a:r>
          </a:p>
          <a:p>
            <a:r>
              <a:rPr lang="en-US" sz="2100">
                <a:solidFill>
                  <a:schemeClr val="bg1"/>
                </a:solidFill>
              </a:rPr>
              <a:t>Clean Energy - Needed by All</a:t>
            </a:r>
          </a:p>
          <a:p>
            <a:r>
              <a:rPr lang="en-US" sz="2100">
                <a:solidFill>
                  <a:schemeClr val="bg1"/>
                </a:solidFill>
              </a:rPr>
              <a:t>Clean Energy - Benefits Everyone</a:t>
            </a:r>
          </a:p>
          <a:p>
            <a:r>
              <a:rPr lang="en-US" sz="2100">
                <a:solidFill>
                  <a:schemeClr val="bg1"/>
                </a:solidFill>
              </a:rPr>
              <a:t>Clean Energy - No coal, oil or gas</a:t>
            </a:r>
          </a:p>
          <a:p>
            <a:r>
              <a:rPr lang="en-US" sz="2100">
                <a:solidFill>
                  <a:schemeClr val="bg1"/>
                </a:solidFill>
              </a:rPr>
              <a:t>Clean Energy - No need to fetch water</a:t>
            </a:r>
          </a:p>
          <a:p>
            <a:r>
              <a:rPr lang="en-US" sz="2100">
                <a:solidFill>
                  <a:schemeClr val="bg1"/>
                </a:solidFill>
              </a:rPr>
              <a:t>Clean Energy - No cook stoves</a:t>
            </a:r>
          </a:p>
          <a:p>
            <a:r>
              <a:rPr lang="en-US" sz="2100">
                <a:solidFill>
                  <a:schemeClr val="bg1"/>
                </a:solidFill>
              </a:rPr>
              <a:t>Clean Energy - Wind, water and solar</a:t>
            </a:r>
          </a:p>
          <a:p>
            <a:r>
              <a:rPr lang="en-US" sz="2100">
                <a:solidFill>
                  <a:schemeClr val="bg1"/>
                </a:solidFill>
              </a:rPr>
              <a:t>Clean Energy – Sustainable, Affordable</a:t>
            </a:r>
          </a:p>
          <a:p>
            <a:r>
              <a:rPr lang="en-US" sz="2100">
                <a:solidFill>
                  <a:schemeClr val="bg1"/>
                </a:solidFill>
              </a:rPr>
              <a:t>Clean Energy - A Healthier Planet!</a:t>
            </a:r>
          </a:p>
        </p:txBody>
      </p:sp>
    </p:spTree>
    <p:extLst>
      <p:ext uri="{BB962C8B-B14F-4D97-AF65-F5344CB8AC3E}">
        <p14:creationId xmlns:p14="http://schemas.microsoft.com/office/powerpoint/2010/main" val="1904895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550" y="253049"/>
            <a:ext cx="7924800" cy="953451"/>
          </a:xfrm>
          <a:solidFill>
            <a:schemeClr val="accent1"/>
          </a:solidFill>
        </p:spPr>
        <p:txBody>
          <a:bodyPr>
            <a:normAutofit/>
          </a:bodyPr>
          <a:lstStyle/>
          <a:p>
            <a:pPr algn="ctr"/>
            <a:r>
              <a:rPr lang="en-US" sz="4000">
                <a:solidFill>
                  <a:schemeClr val="tx1"/>
                </a:solidFill>
              </a:rPr>
              <a:t>Before/During/After</a:t>
            </a:r>
          </a:p>
        </p:txBody>
      </p:sp>
      <p:graphicFrame>
        <p:nvGraphicFramePr>
          <p:cNvPr id="10" name="Table 9"/>
          <p:cNvGraphicFramePr>
            <a:graphicFrameLocks noGrp="1"/>
          </p:cNvGraphicFramePr>
          <p:nvPr>
            <p:extLst/>
          </p:nvPr>
        </p:nvGraphicFramePr>
        <p:xfrm>
          <a:off x="1814519" y="1571625"/>
          <a:ext cx="5757864" cy="4784726"/>
        </p:xfrm>
        <a:graphic>
          <a:graphicData uri="http://schemas.openxmlformats.org/drawingml/2006/table">
            <a:tbl>
              <a:tblPr firstRow="1" bandRow="1">
                <a:tableStyleId>{69CF1AB2-1976-4502-BF36-3FF5EA218861}</a:tableStyleId>
              </a:tblPr>
              <a:tblGrid>
                <a:gridCol w="1871663"/>
                <a:gridCol w="3886201"/>
              </a:tblGrid>
              <a:tr h="1736502">
                <a:tc>
                  <a:txBody>
                    <a:bodyPr/>
                    <a:lstStyle/>
                    <a:p>
                      <a:endParaRPr lang="en-US"/>
                    </a:p>
                  </a:txBody>
                  <a:tcPr/>
                </a:tc>
                <a:tc>
                  <a:txBody>
                    <a:bodyPr/>
                    <a:lstStyle/>
                    <a:p>
                      <a:pPr marL="68580" lvl="1" indent="0">
                        <a:buFont typeface="Arial" pitchFamily="-112" charset="0"/>
                        <a:buNone/>
                      </a:pPr>
                      <a:r>
                        <a:rPr lang="en-US" sz="2000" b="1"/>
                        <a:t>Setting Purpose</a:t>
                      </a:r>
                    </a:p>
                    <a:p>
                      <a:pPr marL="68580" lvl="1" indent="182563">
                        <a:buFont typeface="Arial" pitchFamily="-112" charset="0"/>
                        <a:buChar char="•"/>
                      </a:pPr>
                      <a:r>
                        <a:rPr lang="en-US" sz="2000" b="0"/>
                        <a:t>Discussion </a:t>
                      </a:r>
                    </a:p>
                    <a:p>
                      <a:pPr marL="68580" lvl="1" indent="182563">
                        <a:buFont typeface="Arial" pitchFamily="-112" charset="0"/>
                        <a:buChar char="•"/>
                      </a:pPr>
                      <a:r>
                        <a:rPr lang="en-US" sz="2000" b="0"/>
                        <a:t>Prediction</a:t>
                      </a:r>
                    </a:p>
                    <a:p>
                      <a:pPr marL="68580" lvl="1" indent="182563">
                        <a:buFont typeface="Arial" pitchFamily="-112" charset="0"/>
                        <a:buChar char="•"/>
                      </a:pPr>
                      <a:r>
                        <a:rPr lang="en-US" sz="2000" b="0"/>
                        <a:t>Questioning</a:t>
                      </a:r>
                    </a:p>
                    <a:p>
                      <a:pPr marL="68580" lvl="1" indent="182563">
                        <a:buFont typeface="Arial" pitchFamily="-112" charset="0"/>
                        <a:buChar char="•"/>
                      </a:pPr>
                      <a:r>
                        <a:rPr lang="en-US" sz="2000" b="0"/>
                        <a:t>Brainstorming</a:t>
                      </a:r>
                    </a:p>
                  </a:txBody>
                  <a:tcPr anchor="ctr"/>
                </a:tc>
              </a:tr>
              <a:tr h="1445873">
                <a:tc>
                  <a:txBody>
                    <a:bodyPr/>
                    <a:lstStyle/>
                    <a:p>
                      <a:endParaRPr lang="en-US"/>
                    </a:p>
                  </a:txBody>
                  <a:tcPr/>
                </a:tc>
                <a:tc>
                  <a:txBody>
                    <a:bodyPr/>
                    <a:lstStyle/>
                    <a:p>
                      <a:pPr marL="68580" lvl="1" indent="182563">
                        <a:buFont typeface="Arial" pitchFamily="-112" charset="0"/>
                        <a:buChar char="•"/>
                      </a:pPr>
                      <a:r>
                        <a:rPr lang="en-US" sz="2000"/>
                        <a:t>Guided</a:t>
                      </a:r>
                    </a:p>
                    <a:p>
                      <a:pPr marL="68580" lvl="1" indent="182563">
                        <a:buFont typeface="Arial" pitchFamily="-112" charset="0"/>
                        <a:buChar char="•"/>
                      </a:pPr>
                      <a:r>
                        <a:rPr lang="en-US" sz="2000"/>
                        <a:t>Active </a:t>
                      </a:r>
                    </a:p>
                    <a:p>
                      <a:pPr marL="68580" lvl="1" indent="182563">
                        <a:buFont typeface="Arial" pitchFamily="-112" charset="0"/>
                        <a:buChar char="•"/>
                      </a:pPr>
                      <a:r>
                        <a:rPr lang="en-US" sz="2000"/>
                        <a:t>Silent </a:t>
                      </a:r>
                    </a:p>
                    <a:p>
                      <a:pPr marL="68580" lvl="1" indent="182563">
                        <a:buFont typeface="Arial" pitchFamily="-112" charset="0"/>
                        <a:buChar char="•"/>
                      </a:pPr>
                      <a:r>
                        <a:rPr lang="en-US" sz="2000"/>
                        <a:t>Individual</a:t>
                      </a:r>
                    </a:p>
                  </a:txBody>
                  <a:tcPr anchor="ctr"/>
                </a:tc>
              </a:tr>
              <a:tr h="1602351">
                <a:tc>
                  <a:txBody>
                    <a:bodyPr/>
                    <a:lstStyle/>
                    <a:p>
                      <a:endParaRPr lang="en-US"/>
                    </a:p>
                  </a:txBody>
                  <a:tcPr/>
                </a:tc>
                <a:tc>
                  <a:txBody>
                    <a:bodyPr/>
                    <a:lstStyle/>
                    <a:p>
                      <a:pPr marL="68580" lvl="1" indent="182563">
                        <a:buFont typeface="Arial" pitchFamily="-112" charset="0"/>
                        <a:buChar char="•"/>
                      </a:pPr>
                      <a:r>
                        <a:rPr lang="en-US" sz="2000"/>
                        <a:t>Clarify</a:t>
                      </a:r>
                    </a:p>
                    <a:p>
                      <a:pPr marL="68580" lvl="1" indent="182563">
                        <a:buFont typeface="Arial" pitchFamily="-112" charset="0"/>
                        <a:buChar char="•"/>
                      </a:pPr>
                      <a:r>
                        <a:rPr lang="en-US" sz="2000"/>
                        <a:t>Reinforce</a:t>
                      </a:r>
                    </a:p>
                    <a:p>
                      <a:pPr marL="68580" lvl="1" indent="182563">
                        <a:buFont typeface="Arial" pitchFamily="-112" charset="0"/>
                        <a:buChar char="•"/>
                      </a:pPr>
                      <a:r>
                        <a:rPr lang="en-US" sz="2000"/>
                        <a:t>Extend knowledge</a:t>
                      </a:r>
                    </a:p>
                  </a:txBody>
                  <a:tcPr anchor="ctr"/>
                </a:tc>
              </a:tr>
            </a:tbl>
          </a:graphicData>
        </a:graphic>
      </p:graphicFrame>
      <p:pic>
        <p:nvPicPr>
          <p:cNvPr id="5" name="Picture 3"/>
          <p:cNvPicPr>
            <a:picLocks noChangeAspect="1" noChangeArrowheads="1"/>
          </p:cNvPicPr>
          <p:nvPr/>
        </p:nvPicPr>
        <p:blipFill>
          <a:blip r:embed="rId2"/>
          <a:srcRect/>
          <a:stretch>
            <a:fillRect/>
          </a:stretch>
        </p:blipFill>
        <p:spPr bwMode="auto">
          <a:xfrm>
            <a:off x="2103587" y="1875315"/>
            <a:ext cx="1244680" cy="1188720"/>
          </a:xfrm>
          <a:prstGeom prst="rect">
            <a:avLst/>
          </a:prstGeom>
          <a:noFill/>
          <a:ln w="9525">
            <a:noFill/>
            <a:miter lim="800000"/>
            <a:headEnd/>
            <a:tailEnd/>
          </a:ln>
        </p:spPr>
      </p:pic>
      <p:pic>
        <p:nvPicPr>
          <p:cNvPr id="9" name="Picture 3" descr="puzzle"/>
          <p:cNvPicPr>
            <a:picLocks noChangeAspect="1" noChangeArrowheads="1"/>
          </p:cNvPicPr>
          <p:nvPr/>
        </p:nvPicPr>
        <p:blipFill>
          <a:blip r:embed="rId3"/>
          <a:srcRect/>
          <a:stretch>
            <a:fillRect/>
          </a:stretch>
        </p:blipFill>
        <p:spPr bwMode="auto">
          <a:xfrm>
            <a:off x="2131567" y="4983005"/>
            <a:ext cx="1188720" cy="1188720"/>
          </a:xfrm>
          <a:prstGeom prst="rect">
            <a:avLst/>
          </a:prstGeom>
          <a:noFill/>
          <a:ln w="9525">
            <a:noFill/>
            <a:miter lim="800000"/>
            <a:headEnd/>
            <a:tailEnd/>
          </a:ln>
        </p:spPr>
      </p:pic>
      <p:pic>
        <p:nvPicPr>
          <p:cNvPr id="8" name="Picture 7"/>
          <p:cNvPicPr>
            <a:picLocks noChangeAspect="1"/>
          </p:cNvPicPr>
          <p:nvPr/>
        </p:nvPicPr>
        <p:blipFill>
          <a:blip r:embed="rId4"/>
          <a:stretch>
            <a:fillRect/>
          </a:stretch>
        </p:blipFill>
        <p:spPr>
          <a:xfrm>
            <a:off x="2201836" y="3333097"/>
            <a:ext cx="1146431" cy="1377095"/>
          </a:xfrm>
          <a:prstGeom prst="rect">
            <a:avLst/>
          </a:prstGeom>
        </p:spPr>
      </p:pic>
    </p:spTree>
    <p:extLst>
      <p:ext uri="{BB962C8B-B14F-4D97-AF65-F5344CB8AC3E}">
        <p14:creationId xmlns:p14="http://schemas.microsoft.com/office/powerpoint/2010/main" val="12316159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28650" y="365126"/>
            <a:ext cx="7805487" cy="1042569"/>
          </a:xfrm>
          <a:solidFill>
            <a:schemeClr val="accent1"/>
          </a:solidFill>
        </p:spPr>
        <p:txBody>
          <a:bodyPr/>
          <a:lstStyle/>
          <a:p>
            <a:pPr algn="ctr" eaLnBrk="1" hangingPunct="1"/>
            <a:r>
              <a:rPr lang="en-US" altLang="x-none">
                <a:solidFill>
                  <a:schemeClr val="tx1"/>
                </a:solidFill>
              </a:rPr>
              <a:t>Before Reading Strategies</a:t>
            </a:r>
          </a:p>
        </p:txBody>
      </p:sp>
      <p:pic>
        <p:nvPicPr>
          <p:cNvPr id="5" name="Picture 3"/>
          <p:cNvPicPr>
            <a:picLocks noChangeAspect="1" noChangeArrowheads="1"/>
          </p:cNvPicPr>
          <p:nvPr/>
        </p:nvPicPr>
        <p:blipFill>
          <a:blip r:embed="rId3"/>
          <a:srcRect/>
          <a:stretch>
            <a:fillRect/>
          </a:stretch>
        </p:blipFill>
        <p:spPr bwMode="auto">
          <a:xfrm>
            <a:off x="2250439" y="1851252"/>
            <a:ext cx="4561908" cy="4356808"/>
          </a:xfrm>
          <a:prstGeom prst="rect">
            <a:avLst/>
          </a:prstGeom>
          <a:noFill/>
          <a:ln w="9525">
            <a:noFill/>
            <a:miter lim="800000"/>
            <a:headEnd/>
            <a:tailEnd/>
          </a:ln>
        </p:spPr>
      </p:pic>
    </p:spTree>
    <p:extLst>
      <p:ext uri="{BB962C8B-B14F-4D97-AF65-F5344CB8AC3E}">
        <p14:creationId xmlns:p14="http://schemas.microsoft.com/office/powerpoint/2010/main" val="122911334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Encourage Participation</a:t>
            </a:r>
          </a:p>
        </p:txBody>
      </p:sp>
      <p:pic>
        <p:nvPicPr>
          <p:cNvPr id="11" name="Content Placeholder 10"/>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073150" y="2401094"/>
            <a:ext cx="3200400" cy="3200400"/>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a:t>
            </a:fld>
            <a:endParaRPr lang="en-US" dirty="0"/>
          </a:p>
        </p:txBody>
      </p:sp>
      <p:pic>
        <p:nvPicPr>
          <p:cNvPr id="10" name="Content Placeholder 9"/>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955383" y="2401094"/>
            <a:ext cx="3217067" cy="3200400"/>
          </a:xfrm>
        </p:spPr>
      </p:pic>
    </p:spTree>
    <p:extLst>
      <p:ext uri="{BB962C8B-B14F-4D97-AF65-F5344CB8AC3E}">
        <p14:creationId xmlns:p14="http://schemas.microsoft.com/office/powerpoint/2010/main" val="28232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73768" y="135731"/>
            <a:ext cx="7760369" cy="812007"/>
          </a:xfrm>
          <a:solidFill>
            <a:schemeClr val="accent1"/>
          </a:solidFill>
        </p:spPr>
        <p:txBody>
          <a:bodyPr/>
          <a:lstStyle/>
          <a:p>
            <a:pPr algn="ctr" eaLnBrk="1" hangingPunct="1"/>
            <a:r>
              <a:rPr lang="en-US" altLang="x-none">
                <a:solidFill>
                  <a:schemeClr val="tx1"/>
                </a:solidFill>
              </a:rPr>
              <a:t>Logographic Clues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270" y="1440381"/>
            <a:ext cx="2228516" cy="222851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372" y="4284616"/>
            <a:ext cx="3773320" cy="1807918"/>
          </a:xfrm>
          <a:prstGeom prst="rect">
            <a:avLst/>
          </a:prstGeom>
        </p:spPr>
      </p:pic>
      <p:pic>
        <p:nvPicPr>
          <p:cNvPr id="5" name="Picture 4"/>
          <p:cNvPicPr>
            <a:picLocks noChangeAspect="1"/>
          </p:cNvPicPr>
          <p:nvPr/>
        </p:nvPicPr>
        <p:blipFill>
          <a:blip r:embed="rId5"/>
          <a:stretch>
            <a:fillRect/>
          </a:stretch>
        </p:blipFill>
        <p:spPr>
          <a:xfrm>
            <a:off x="2661922" y="1572752"/>
            <a:ext cx="4349816" cy="1977189"/>
          </a:xfrm>
          <a:prstGeom prst="rect">
            <a:avLst/>
          </a:prstGeom>
        </p:spPr>
      </p:pic>
      <p:pic>
        <p:nvPicPr>
          <p:cNvPr id="4" name="Picture 3"/>
          <p:cNvPicPr>
            <a:picLocks noChangeAspect="1"/>
          </p:cNvPicPr>
          <p:nvPr/>
        </p:nvPicPr>
        <p:blipFill>
          <a:blip r:embed="rId6"/>
          <a:stretch>
            <a:fillRect/>
          </a:stretch>
        </p:blipFill>
        <p:spPr>
          <a:xfrm>
            <a:off x="5695637" y="1505930"/>
            <a:ext cx="2964474" cy="2220494"/>
          </a:xfrm>
          <a:prstGeom prst="rect">
            <a:avLst/>
          </a:prstGeom>
        </p:spPr>
      </p:pic>
      <p:pic>
        <p:nvPicPr>
          <p:cNvPr id="6" name="Picture 5"/>
          <p:cNvPicPr>
            <a:picLocks noChangeAspect="1"/>
          </p:cNvPicPr>
          <p:nvPr/>
        </p:nvPicPr>
        <p:blipFill>
          <a:blip r:embed="rId7"/>
          <a:stretch>
            <a:fillRect/>
          </a:stretch>
        </p:blipFill>
        <p:spPr>
          <a:xfrm>
            <a:off x="5006140" y="4036552"/>
            <a:ext cx="3072063" cy="2304047"/>
          </a:xfrm>
          <a:prstGeom prst="rect">
            <a:avLst/>
          </a:prstGeom>
        </p:spPr>
      </p:pic>
    </p:spTree>
    <p:extLst>
      <p:ext uri="{BB962C8B-B14F-4D97-AF65-F5344CB8AC3E}">
        <p14:creationId xmlns:p14="http://schemas.microsoft.com/office/powerpoint/2010/main" val="259543710"/>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784374" y="132348"/>
            <a:ext cx="7649076" cy="692068"/>
          </a:xfrm>
          <a:solidFill>
            <a:schemeClr val="accent1"/>
          </a:solidFill>
        </p:spPr>
        <p:txBody>
          <a:bodyPr>
            <a:normAutofit fontScale="90000"/>
          </a:bodyPr>
          <a:lstStyle/>
          <a:p>
            <a:pPr algn="ctr" eaLnBrk="1" hangingPunct="1"/>
            <a:r>
              <a:rPr lang="en-US" altLang="x-none">
                <a:solidFill>
                  <a:schemeClr val="tx1"/>
                </a:solidFill>
              </a:rPr>
              <a:t>Anticipation Guide</a:t>
            </a:r>
          </a:p>
        </p:txBody>
      </p:sp>
      <p:graphicFrame>
        <p:nvGraphicFramePr>
          <p:cNvPr id="4" name="Content Placeholder 3"/>
          <p:cNvGraphicFramePr>
            <a:graphicFrameLocks noGrp="1"/>
          </p:cNvGraphicFramePr>
          <p:nvPr>
            <p:ph sz="half" idx="1"/>
            <p:extLst/>
          </p:nvPr>
        </p:nvGraphicFramePr>
        <p:xfrm>
          <a:off x="120316" y="2363452"/>
          <a:ext cx="8833183" cy="3544231"/>
        </p:xfrm>
        <a:graphic>
          <a:graphicData uri="http://schemas.openxmlformats.org/drawingml/2006/table">
            <a:tbl>
              <a:tblPr firstRow="1" bandRow="1">
                <a:tableStyleId>{5C22544A-7EE6-4342-B048-85BDC9FD1C3A}</a:tableStyleId>
              </a:tblPr>
              <a:tblGrid>
                <a:gridCol w="739877"/>
                <a:gridCol w="4397607"/>
                <a:gridCol w="1094874"/>
                <a:gridCol w="1143000"/>
                <a:gridCol w="1457825"/>
              </a:tblGrid>
              <a:tr h="692569">
                <a:tc>
                  <a:txBody>
                    <a:bodyPr/>
                    <a:lstStyle/>
                    <a:p>
                      <a:endParaRPr lang="en-US"/>
                    </a:p>
                  </a:txBody>
                  <a:tcPr/>
                </a:tc>
                <a:tc>
                  <a:txBody>
                    <a:bodyPr/>
                    <a:lstStyle/>
                    <a:p>
                      <a:endParaRPr lang="en-US"/>
                    </a:p>
                  </a:txBody>
                  <a:tcPr/>
                </a:tc>
                <a:tc>
                  <a:txBody>
                    <a:bodyPr/>
                    <a:lstStyle/>
                    <a:p>
                      <a:pPr algn="ctr"/>
                      <a:r>
                        <a:rPr lang="en-US" sz="1800"/>
                        <a:t>Before Reading</a:t>
                      </a:r>
                    </a:p>
                  </a:txBody>
                  <a:tcPr/>
                </a:tc>
                <a:tc>
                  <a:txBody>
                    <a:bodyPr/>
                    <a:lstStyle/>
                    <a:p>
                      <a:pPr algn="ctr"/>
                      <a:r>
                        <a:rPr lang="en-US" sz="1800"/>
                        <a:t>After Reading</a:t>
                      </a:r>
                    </a:p>
                  </a:txBody>
                  <a:tcPr/>
                </a:tc>
                <a:tc>
                  <a:txBody>
                    <a:bodyPr/>
                    <a:lstStyle/>
                    <a:p>
                      <a:pPr algn="ctr"/>
                      <a:r>
                        <a:rPr lang="en-US" sz="1800"/>
                        <a:t>Evidence</a:t>
                      </a:r>
                    </a:p>
                  </a:txBody>
                  <a:tcPr anchor="ctr"/>
                </a:tc>
              </a:tr>
              <a:tr h="649705">
                <a:tc>
                  <a:txBody>
                    <a:bodyPr/>
                    <a:lstStyle/>
                    <a:p>
                      <a:pPr algn="ctr"/>
                      <a:r>
                        <a:rPr lang="en-US" sz="2400"/>
                        <a:t>1</a:t>
                      </a:r>
                    </a:p>
                  </a:txBody>
                  <a:tcPr anchor="ctr"/>
                </a:tc>
                <a:tc>
                  <a:txBody>
                    <a:bodyPr/>
                    <a:lstStyle/>
                    <a:p>
                      <a:r>
                        <a:rPr lang="en-US" sz="2400"/>
                        <a:t>Many communities</a:t>
                      </a:r>
                      <a:r>
                        <a:rPr lang="en-US" sz="2400" baseline="0"/>
                        <a:t> are doing all that they can to reduce waste. </a:t>
                      </a:r>
                      <a:endParaRPr lang="en-US" sz="2400"/>
                    </a:p>
                  </a:txBody>
                  <a:tcP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endParaRPr lang="en-US" sz="1800"/>
                    </a:p>
                  </a:txBody>
                  <a:tcPr/>
                </a:tc>
              </a:tr>
              <a:tr h="685800">
                <a:tc>
                  <a:txBody>
                    <a:bodyPr/>
                    <a:lstStyle/>
                    <a:p>
                      <a:pPr algn="ctr"/>
                      <a:r>
                        <a:rPr lang="en-US" sz="2400"/>
                        <a:t>2</a:t>
                      </a:r>
                    </a:p>
                  </a:txBody>
                  <a:tcPr anchor="ctr"/>
                </a:tc>
                <a:tc>
                  <a:txBody>
                    <a:bodyPr/>
                    <a:lstStyle/>
                    <a:p>
                      <a:r>
                        <a:rPr lang="en-US" sz="2400"/>
                        <a:t>All substances are either</a:t>
                      </a:r>
                      <a:r>
                        <a:rPr lang="en-US" sz="2400" baseline="0"/>
                        <a:t> biological or technical nutrients.</a:t>
                      </a:r>
                      <a:endParaRPr lang="en-US" sz="2400"/>
                    </a:p>
                  </a:txBody>
                  <a:tcP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endParaRPr lang="en-US" sz="1800"/>
                    </a:p>
                  </a:txBody>
                  <a:tcPr/>
                </a:tc>
              </a:tr>
              <a:tr h="661737">
                <a:tc>
                  <a:txBody>
                    <a:bodyPr/>
                    <a:lstStyle/>
                    <a:p>
                      <a:pPr algn="ctr"/>
                      <a:r>
                        <a:rPr lang="en-US" sz="2400"/>
                        <a:t>3</a:t>
                      </a:r>
                    </a:p>
                  </a:txBody>
                  <a:tcPr anchor="ctr"/>
                </a:tc>
                <a:tc>
                  <a:txBody>
                    <a:bodyPr/>
                    <a:lstStyle/>
                    <a:p>
                      <a:r>
                        <a:rPr lang="en-US" sz="2400"/>
                        <a:t>It is possible to have a zero waste event. </a:t>
                      </a:r>
                    </a:p>
                  </a:txBody>
                  <a:tcP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endParaRPr lang="en-US" sz="1800"/>
                    </a:p>
                  </a:txBody>
                  <a:tcPr/>
                </a:tc>
              </a:tr>
              <a:tr h="382782">
                <a:tc>
                  <a:txBody>
                    <a:bodyPr/>
                    <a:lstStyle/>
                    <a:p>
                      <a:endParaRPr lang="en-US"/>
                    </a:p>
                  </a:txBody>
                  <a:tcPr/>
                </a:tc>
                <a:tc>
                  <a:txBody>
                    <a:bodyPr/>
                    <a:lstStyle/>
                    <a:p>
                      <a:endParaRPr lang="en-US"/>
                    </a:p>
                  </a:txBody>
                  <a:tcPr/>
                </a:tc>
                <a:tc>
                  <a:txBody>
                    <a:bodyPr/>
                    <a:lstStyle/>
                    <a:p>
                      <a:pPr algn="ctr"/>
                      <a:endParaRPr lang="en-US" sz="1800"/>
                    </a:p>
                  </a:txBody>
                  <a:tcPr/>
                </a:tc>
                <a:tc>
                  <a:txBody>
                    <a:bodyPr/>
                    <a:lstStyle/>
                    <a:p>
                      <a:pPr algn="ctr"/>
                      <a:endParaRPr lang="en-US" sz="1800"/>
                    </a:p>
                  </a:txBody>
                  <a:tcPr/>
                </a:tc>
                <a:tc>
                  <a:txBody>
                    <a:bodyPr/>
                    <a:lstStyle/>
                    <a:p>
                      <a:pPr algn="ctr"/>
                      <a:endParaRPr lang="en-US" sz="1800"/>
                    </a:p>
                  </a:txBody>
                  <a:tcPr/>
                </a:tc>
              </a:tr>
            </a:tbl>
          </a:graphicData>
        </a:graphic>
      </p:graphicFrame>
      <p:sp>
        <p:nvSpPr>
          <p:cNvPr id="64516" name="Text Box 4"/>
          <p:cNvSpPr txBox="1">
            <a:spLocks noChangeArrowheads="1"/>
          </p:cNvSpPr>
          <p:nvPr/>
        </p:nvSpPr>
        <p:spPr bwMode="auto">
          <a:xfrm>
            <a:off x="266700" y="998621"/>
            <a:ext cx="8686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800">
                <a:latin typeface="+mn-lt"/>
              </a:rPr>
              <a:t>Read the following 3 statements prior to reading the text and decide if you agree or disagree with the statement. Then, predict what you think the text will be about. As you read look for evidence to support your choice. When you finish reading, decide if you have changed your opinion.</a:t>
            </a:r>
          </a:p>
        </p:txBody>
      </p:sp>
    </p:spTree>
    <p:extLst>
      <p:ext uri="{BB962C8B-B14F-4D97-AF65-F5344CB8AC3E}">
        <p14:creationId xmlns:p14="http://schemas.microsoft.com/office/powerpoint/2010/main" val="11593649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28650" y="365126"/>
            <a:ext cx="7805487" cy="1042569"/>
          </a:xfrm>
          <a:solidFill>
            <a:schemeClr val="accent1"/>
          </a:solidFill>
        </p:spPr>
        <p:txBody>
          <a:bodyPr/>
          <a:lstStyle/>
          <a:p>
            <a:pPr algn="ctr" eaLnBrk="1" hangingPunct="1"/>
            <a:r>
              <a:rPr lang="en-US" altLang="x-none">
                <a:solidFill>
                  <a:schemeClr val="tx1"/>
                </a:solidFill>
              </a:rPr>
              <a:t>During Reading Strategies</a:t>
            </a:r>
          </a:p>
        </p:txBody>
      </p:sp>
      <p:sp>
        <p:nvSpPr>
          <p:cNvPr id="2" name="TextBox 1"/>
          <p:cNvSpPr txBox="1"/>
          <p:nvPr/>
        </p:nvSpPr>
        <p:spPr>
          <a:xfrm>
            <a:off x="4969163" y="2687782"/>
            <a:ext cx="2558473" cy="1815882"/>
          </a:xfrm>
          <a:prstGeom prst="rect">
            <a:avLst/>
          </a:prstGeom>
          <a:noFill/>
        </p:spPr>
        <p:txBody>
          <a:bodyPr wrap="square" rtlCol="0">
            <a:spAutoFit/>
          </a:bodyPr>
          <a:lstStyle/>
          <a:p>
            <a:pPr marL="68580" lvl="1" indent="182563">
              <a:buFont typeface="Arial" pitchFamily="-112" charset="0"/>
              <a:buChar char="•"/>
            </a:pPr>
            <a:r>
              <a:rPr lang="en-US" sz="2800"/>
              <a:t>Guided</a:t>
            </a:r>
          </a:p>
          <a:p>
            <a:pPr marL="68580" lvl="1" indent="182563">
              <a:buFont typeface="Arial" pitchFamily="-112" charset="0"/>
              <a:buChar char="•"/>
            </a:pPr>
            <a:r>
              <a:rPr lang="en-US" sz="2800"/>
              <a:t>Active </a:t>
            </a:r>
          </a:p>
          <a:p>
            <a:pPr marL="68580" lvl="1" indent="182563">
              <a:buFont typeface="Arial" pitchFamily="-112" charset="0"/>
              <a:buChar char="•"/>
            </a:pPr>
            <a:r>
              <a:rPr lang="en-US" sz="2800"/>
              <a:t>Silent </a:t>
            </a:r>
          </a:p>
          <a:p>
            <a:pPr marL="68580" lvl="1" indent="182563">
              <a:buFont typeface="Arial" pitchFamily="-112" charset="0"/>
              <a:buChar char="•"/>
            </a:pPr>
            <a:r>
              <a:rPr lang="en-US" sz="2800"/>
              <a:t>Individual</a:t>
            </a:r>
          </a:p>
        </p:txBody>
      </p:sp>
      <p:pic>
        <p:nvPicPr>
          <p:cNvPr id="8" name="Picture 7"/>
          <p:cNvPicPr>
            <a:picLocks noChangeAspect="1"/>
          </p:cNvPicPr>
          <p:nvPr/>
        </p:nvPicPr>
        <p:blipFill>
          <a:blip r:embed="rId3"/>
          <a:stretch>
            <a:fillRect/>
          </a:stretch>
        </p:blipFill>
        <p:spPr>
          <a:xfrm>
            <a:off x="803564" y="1632995"/>
            <a:ext cx="3935314" cy="4727105"/>
          </a:xfrm>
          <a:prstGeom prst="rect">
            <a:avLst/>
          </a:prstGeom>
        </p:spPr>
      </p:pic>
      <p:pic>
        <p:nvPicPr>
          <p:cNvPr id="9" name="Picture 8"/>
          <p:cNvPicPr>
            <a:picLocks noChangeAspect="1"/>
          </p:cNvPicPr>
          <p:nvPr/>
        </p:nvPicPr>
        <p:blipFill>
          <a:blip r:embed="rId4"/>
          <a:stretch>
            <a:fillRect/>
          </a:stretch>
        </p:blipFill>
        <p:spPr>
          <a:xfrm>
            <a:off x="7090880" y="4851924"/>
            <a:ext cx="1582066" cy="1683667"/>
          </a:xfrm>
          <a:prstGeom prst="rect">
            <a:avLst/>
          </a:prstGeom>
        </p:spPr>
      </p:pic>
    </p:spTree>
    <p:extLst>
      <p:ext uri="{BB962C8B-B14F-4D97-AF65-F5344CB8AC3E}">
        <p14:creationId xmlns:p14="http://schemas.microsoft.com/office/powerpoint/2010/main" val="35750923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5800" y="228600"/>
            <a:ext cx="7652084" cy="762000"/>
          </a:xfrm>
          <a:solidFill>
            <a:schemeClr val="accent1"/>
          </a:solidFill>
        </p:spPr>
        <p:txBody>
          <a:bodyPr>
            <a:normAutofit/>
          </a:bodyPr>
          <a:lstStyle/>
          <a:p>
            <a:pPr algn="ctr" eaLnBrk="1" hangingPunct="1"/>
            <a:r>
              <a:rPr lang="en-US" altLang="x-none">
                <a:solidFill>
                  <a:schemeClr val="tx1"/>
                </a:solidFill>
              </a:rPr>
              <a:t>Making Connections</a:t>
            </a:r>
            <a:endParaRPr lang="en-US" altLang="x-none"/>
          </a:p>
        </p:txBody>
      </p:sp>
      <p:sp>
        <p:nvSpPr>
          <p:cNvPr id="68611" name="Text Box 3"/>
          <p:cNvSpPr txBox="1">
            <a:spLocks noChangeArrowheads="1"/>
          </p:cNvSpPr>
          <p:nvPr/>
        </p:nvSpPr>
        <p:spPr bwMode="auto">
          <a:xfrm>
            <a:off x="244475" y="1105753"/>
            <a:ext cx="1716672"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Read the paragraph and make a text-to-self, text-to-text or text-to-world connection. Highlight one idea and explain how it connects.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7557" y="1105753"/>
            <a:ext cx="6761747" cy="5602326"/>
          </a:xfrm>
          <a:prstGeom prst="rect">
            <a:avLst/>
          </a:prstGeom>
        </p:spPr>
      </p:pic>
    </p:spTree>
    <p:extLst>
      <p:ext uri="{BB962C8B-B14F-4D97-AF65-F5344CB8AC3E}">
        <p14:creationId xmlns:p14="http://schemas.microsoft.com/office/powerpoint/2010/main" val="11986692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Oval 3"/>
          <p:cNvSpPr>
            <a:spLocks noChangeArrowheads="1"/>
          </p:cNvSpPr>
          <p:nvPr/>
        </p:nvSpPr>
        <p:spPr bwMode="auto">
          <a:xfrm>
            <a:off x="3733800" y="2971800"/>
            <a:ext cx="1676400" cy="11430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zero waste</a:t>
            </a:r>
          </a:p>
        </p:txBody>
      </p:sp>
      <p:sp>
        <p:nvSpPr>
          <p:cNvPr id="82947" name="Oval 5"/>
          <p:cNvSpPr>
            <a:spLocks noChangeArrowheads="1"/>
          </p:cNvSpPr>
          <p:nvPr/>
        </p:nvSpPr>
        <p:spPr bwMode="auto">
          <a:xfrm>
            <a:off x="6781800" y="1828800"/>
            <a:ext cx="19812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sustainable</a:t>
            </a:r>
          </a:p>
        </p:txBody>
      </p:sp>
      <p:sp>
        <p:nvSpPr>
          <p:cNvPr id="82948" name="Oval 7"/>
          <p:cNvSpPr>
            <a:spLocks noChangeArrowheads="1"/>
          </p:cNvSpPr>
          <p:nvPr/>
        </p:nvSpPr>
        <p:spPr bwMode="auto">
          <a:xfrm>
            <a:off x="6858000" y="4038600"/>
            <a:ext cx="21336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corporations</a:t>
            </a:r>
          </a:p>
        </p:txBody>
      </p:sp>
      <p:sp>
        <p:nvSpPr>
          <p:cNvPr id="82949" name="Oval 10"/>
          <p:cNvSpPr>
            <a:spLocks noChangeArrowheads="1"/>
          </p:cNvSpPr>
          <p:nvPr/>
        </p:nvSpPr>
        <p:spPr bwMode="auto">
          <a:xfrm>
            <a:off x="4267200" y="5486400"/>
            <a:ext cx="22860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refuse</a:t>
            </a:r>
          </a:p>
        </p:txBody>
      </p:sp>
      <p:sp>
        <p:nvSpPr>
          <p:cNvPr id="82950" name="Oval 12"/>
          <p:cNvSpPr>
            <a:spLocks noChangeArrowheads="1"/>
          </p:cNvSpPr>
          <p:nvPr/>
        </p:nvSpPr>
        <p:spPr bwMode="auto">
          <a:xfrm>
            <a:off x="838200" y="5181600"/>
            <a:ext cx="22860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cradle-to-</a:t>
            </a:r>
          </a:p>
          <a:p>
            <a:pPr algn="ctr"/>
            <a:r>
              <a:rPr lang="en-US" altLang="x-none"/>
              <a:t>cradle</a:t>
            </a:r>
          </a:p>
        </p:txBody>
      </p:sp>
      <p:sp>
        <p:nvSpPr>
          <p:cNvPr id="82951" name="Oval 13"/>
          <p:cNvSpPr>
            <a:spLocks noChangeArrowheads="1"/>
          </p:cNvSpPr>
          <p:nvPr/>
        </p:nvSpPr>
        <p:spPr bwMode="auto">
          <a:xfrm>
            <a:off x="152400" y="3200400"/>
            <a:ext cx="20574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landfills</a:t>
            </a:r>
          </a:p>
        </p:txBody>
      </p:sp>
      <p:sp>
        <p:nvSpPr>
          <p:cNvPr id="82952" name="Oval 15"/>
          <p:cNvSpPr>
            <a:spLocks noChangeArrowheads="1"/>
          </p:cNvSpPr>
          <p:nvPr/>
        </p:nvSpPr>
        <p:spPr bwMode="auto">
          <a:xfrm>
            <a:off x="762000" y="1295400"/>
            <a:ext cx="19812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rot</a:t>
            </a:r>
          </a:p>
        </p:txBody>
      </p:sp>
      <p:sp>
        <p:nvSpPr>
          <p:cNvPr id="82953" name="Oval 16"/>
          <p:cNvSpPr>
            <a:spLocks noChangeArrowheads="1"/>
          </p:cNvSpPr>
          <p:nvPr/>
        </p:nvSpPr>
        <p:spPr bwMode="auto">
          <a:xfrm>
            <a:off x="3810000" y="457200"/>
            <a:ext cx="1981200" cy="10668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t>sports </a:t>
            </a:r>
          </a:p>
          <a:p>
            <a:pPr algn="ctr"/>
            <a:r>
              <a:rPr lang="en-US" altLang="x-none"/>
              <a:t>events</a:t>
            </a:r>
          </a:p>
        </p:txBody>
      </p:sp>
      <p:sp>
        <p:nvSpPr>
          <p:cNvPr id="82954" name="Line 21"/>
          <p:cNvSpPr>
            <a:spLocks noChangeShapeType="1"/>
          </p:cNvSpPr>
          <p:nvPr/>
        </p:nvSpPr>
        <p:spPr bwMode="auto">
          <a:xfrm rot="20971636" flipV="1">
            <a:off x="4572000" y="1600200"/>
            <a:ext cx="2286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56" name="Line 23"/>
          <p:cNvSpPr>
            <a:spLocks noChangeShapeType="1"/>
          </p:cNvSpPr>
          <p:nvPr/>
        </p:nvSpPr>
        <p:spPr bwMode="auto">
          <a:xfrm flipV="1">
            <a:off x="5486400" y="2743200"/>
            <a:ext cx="144780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58" name="Line 25"/>
          <p:cNvSpPr>
            <a:spLocks noChangeShapeType="1"/>
          </p:cNvSpPr>
          <p:nvPr/>
        </p:nvSpPr>
        <p:spPr bwMode="auto">
          <a:xfrm>
            <a:off x="5105400" y="4114800"/>
            <a:ext cx="16764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0" name="Line 27"/>
          <p:cNvSpPr>
            <a:spLocks noChangeShapeType="1"/>
          </p:cNvSpPr>
          <p:nvPr/>
        </p:nvSpPr>
        <p:spPr bwMode="auto">
          <a:xfrm>
            <a:off x="4724400" y="4191000"/>
            <a:ext cx="6858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3" name="Line 30"/>
          <p:cNvSpPr>
            <a:spLocks noChangeShapeType="1"/>
          </p:cNvSpPr>
          <p:nvPr/>
        </p:nvSpPr>
        <p:spPr bwMode="auto">
          <a:xfrm flipH="1">
            <a:off x="2743200" y="3962400"/>
            <a:ext cx="1143000" cy="1219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5" name="Line 32"/>
          <p:cNvSpPr>
            <a:spLocks noChangeShapeType="1"/>
          </p:cNvSpPr>
          <p:nvPr/>
        </p:nvSpPr>
        <p:spPr bwMode="auto">
          <a:xfrm flipH="1">
            <a:off x="2209800" y="3429000"/>
            <a:ext cx="1447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2967" name="Line 34"/>
          <p:cNvSpPr>
            <a:spLocks noChangeShapeType="1"/>
          </p:cNvSpPr>
          <p:nvPr/>
        </p:nvSpPr>
        <p:spPr bwMode="auto">
          <a:xfrm flipH="1" flipV="1">
            <a:off x="2743200" y="2133600"/>
            <a:ext cx="1295400" cy="9144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21140379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628650" y="365127"/>
            <a:ext cx="7776441" cy="776192"/>
          </a:xfrm>
          <a:solidFill>
            <a:schemeClr val="tx2"/>
          </a:solidFill>
        </p:spPr>
        <p:txBody>
          <a:bodyPr/>
          <a:lstStyle/>
          <a:p>
            <a:pPr algn="ctr" eaLnBrk="1" hangingPunct="1"/>
            <a:r>
              <a:rPr lang="en-US" dirty="0" smtClean="0">
                <a:solidFill>
                  <a:schemeClr val="tx1"/>
                </a:solidFill>
              </a:rPr>
              <a:t>Headings into Questions</a:t>
            </a:r>
            <a:endParaRPr lang="en-US" dirty="0">
              <a:solidFill>
                <a:schemeClr val="tx1"/>
              </a:solidFill>
            </a:endParaRPr>
          </a:p>
        </p:txBody>
      </p:sp>
      <p:sp>
        <p:nvSpPr>
          <p:cNvPr id="2" name="Content Placeholder 1"/>
          <p:cNvSpPr>
            <a:spLocks noGrp="1"/>
          </p:cNvSpPr>
          <p:nvPr>
            <p:ph idx="1"/>
          </p:nvPr>
        </p:nvSpPr>
        <p:spPr>
          <a:xfrm>
            <a:off x="788035" y="1266965"/>
            <a:ext cx="7313400" cy="1641475"/>
          </a:xfrm>
        </p:spPr>
        <p:txBody>
          <a:bodyPr/>
          <a:lstStyle/>
          <a:p>
            <a:r>
              <a:rPr lang="en-US" dirty="0" smtClean="0">
                <a:solidFill>
                  <a:schemeClr val="tx1"/>
                </a:solidFill>
              </a:rPr>
              <a:t>Students turn the headline into a question. </a:t>
            </a:r>
          </a:p>
          <a:p>
            <a:r>
              <a:rPr lang="en-US" dirty="0" smtClean="0">
                <a:solidFill>
                  <a:schemeClr val="tx1"/>
                </a:solidFill>
              </a:rPr>
              <a:t>They write the questions in one column, then read the article and write the answers to those questions in the other. </a:t>
            </a:r>
            <a:endParaRPr lang="en-US" dirty="0">
              <a:solidFill>
                <a:schemeClr val="tx1"/>
              </a:solidFill>
            </a:endParaRPr>
          </a:p>
        </p:txBody>
      </p:sp>
      <p:sp>
        <p:nvSpPr>
          <p:cNvPr id="216069" name="Rectangle 5"/>
          <p:cNvSpPr>
            <a:spLocks noChangeArrowheads="1"/>
          </p:cNvSpPr>
          <p:nvPr/>
        </p:nvSpPr>
        <p:spPr bwMode="auto">
          <a:xfrm>
            <a:off x="5605463" y="60690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graphicFrame>
        <p:nvGraphicFramePr>
          <p:cNvPr id="3" name="Table 2"/>
          <p:cNvGraphicFramePr>
            <a:graphicFrameLocks noGrp="1"/>
          </p:cNvGraphicFramePr>
          <p:nvPr>
            <p:extLst>
              <p:ext uri="{D42A27DB-BD31-4B8C-83A1-F6EECF244321}">
                <p14:modId xmlns:p14="http://schemas.microsoft.com/office/powerpoint/2010/main" val="1277164448"/>
              </p:ext>
            </p:extLst>
          </p:nvPr>
        </p:nvGraphicFramePr>
        <p:xfrm>
          <a:off x="240145" y="3018143"/>
          <a:ext cx="8663709" cy="3076864"/>
        </p:xfrm>
        <a:graphic>
          <a:graphicData uri="http://schemas.openxmlformats.org/drawingml/2006/table">
            <a:tbl>
              <a:tblPr firstRow="1" bandRow="1">
                <a:tableStyleId>{5C22544A-7EE6-4342-B048-85BDC9FD1C3A}</a:tableStyleId>
              </a:tblPr>
              <a:tblGrid>
                <a:gridCol w="2887903"/>
                <a:gridCol w="2887903"/>
                <a:gridCol w="2887903"/>
              </a:tblGrid>
              <a:tr h="486064">
                <a:tc>
                  <a:txBody>
                    <a:bodyPr/>
                    <a:lstStyle/>
                    <a:p>
                      <a:pPr algn="ctr"/>
                      <a:r>
                        <a:rPr lang="en-US" sz="2000" dirty="0" smtClean="0"/>
                        <a:t>Headings</a:t>
                      </a:r>
                      <a:endParaRPr lang="en-US" sz="200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2000" dirty="0" smtClean="0"/>
                        <a:t>Headings into Questions</a:t>
                      </a:r>
                      <a:endParaRPr lang="en-US" sz="2000" dirty="0"/>
                    </a:p>
                  </a:txBody>
                  <a:tcPr anchor="ctr"/>
                </a:tc>
                <a:tc>
                  <a:txBody>
                    <a:bodyPr/>
                    <a:lstStyle/>
                    <a:p>
                      <a:pPr algn="ctr"/>
                      <a:r>
                        <a:rPr lang="en-US" sz="2000" dirty="0" smtClean="0"/>
                        <a:t>Answers to Questions</a:t>
                      </a:r>
                      <a:endParaRPr lang="en-US" sz="2000" dirty="0"/>
                    </a:p>
                  </a:txBody>
                  <a:tcPr anchor="ctr"/>
                </a:tc>
              </a:tr>
              <a:tr h="304800">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x-none" sz="2000">
                          <a:solidFill>
                            <a:schemeClr val="bg1"/>
                          </a:solidFill>
                        </a:rPr>
                        <a:t>Doing More with Less</a:t>
                      </a:r>
                    </a:p>
                  </a:txBody>
                  <a:tcPr/>
                </a:tc>
                <a:tc>
                  <a:txBody>
                    <a:bodyPr/>
                    <a:lstStyle/>
                    <a:p>
                      <a:endParaRPr lang="en-US"/>
                    </a:p>
                  </a:txBody>
                  <a:tcPr/>
                </a:tc>
                <a:tc>
                  <a:txBody>
                    <a:bodyPr/>
                    <a:lstStyle/>
                    <a:p>
                      <a:endParaRPr lang="en-US"/>
                    </a:p>
                  </a:txBody>
                  <a:tcPr/>
                </a:tc>
              </a:tr>
              <a:tr h="65670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x-none" sz="2000">
                          <a:solidFill>
                            <a:schemeClr val="bg1"/>
                          </a:solidFill>
                        </a:rPr>
                        <a:t>From Corporation to Consumer</a:t>
                      </a:r>
                    </a:p>
                  </a:txBody>
                  <a:tcPr/>
                </a:tc>
                <a:tc>
                  <a:txBody>
                    <a:bodyPr/>
                    <a:lstStyle/>
                    <a:p>
                      <a:endParaRPr lang="en-US"/>
                    </a:p>
                  </a:txBody>
                  <a:tcPr/>
                </a:tc>
                <a:tc>
                  <a:txBody>
                    <a:bodyPr/>
                    <a:lstStyle/>
                    <a:p>
                      <a:endParaRPr lang="en-US" dirty="0"/>
                    </a:p>
                  </a:txBody>
                  <a:tcPr/>
                </a:tc>
              </a:tr>
              <a:tr h="297411">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x-none" sz="2000">
                          <a:solidFill>
                            <a:schemeClr val="bg1"/>
                          </a:solidFill>
                        </a:rPr>
                        <a:t>Cradle-to-cradle design</a:t>
                      </a:r>
                    </a:p>
                  </a:txBody>
                  <a:tcPr/>
                </a:tc>
                <a:tc>
                  <a:txBody>
                    <a:bodyPr/>
                    <a:lstStyle/>
                    <a:p>
                      <a:endParaRPr lang="en-US"/>
                    </a:p>
                  </a:txBody>
                  <a:tcPr/>
                </a:tc>
                <a:tc>
                  <a:txBody>
                    <a:bodyPr/>
                    <a:lstStyle/>
                    <a:p>
                      <a:endParaRPr lang="en-US" dirty="0"/>
                    </a:p>
                  </a:txBody>
                  <a:tcPr/>
                </a:tc>
              </a:tr>
              <a:tr h="390698">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x-none" sz="2000">
                          <a:solidFill>
                            <a:schemeClr val="bg1"/>
                          </a:solidFill>
                        </a:rPr>
                        <a:t>The Zero Waste Initiative</a:t>
                      </a:r>
                    </a:p>
                  </a:txBody>
                  <a:tcPr/>
                </a:tc>
                <a:tc>
                  <a:txBody>
                    <a:bodyPr/>
                    <a:lstStyle/>
                    <a:p>
                      <a:endParaRPr lang="en-US"/>
                    </a:p>
                  </a:txBody>
                  <a:tcPr/>
                </a:tc>
                <a:tc>
                  <a:txBody>
                    <a:bodyPr/>
                    <a:lstStyle/>
                    <a:p>
                      <a:endParaRPr lang="en-US" dirty="0"/>
                    </a:p>
                  </a:txBody>
                  <a:tcPr/>
                </a:tc>
              </a:tr>
              <a:tr h="641003">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x-none" sz="2000">
                          <a:solidFill>
                            <a:schemeClr val="bg1"/>
                          </a:solidFill>
                        </a:rPr>
                        <a:t>Zero Waste and Sustainability</a:t>
                      </a:r>
                    </a:p>
                  </a:txBody>
                  <a:tcPr/>
                </a:tc>
                <a:tc>
                  <a:txBody>
                    <a:bodyPr/>
                    <a:lstStyle/>
                    <a:p>
                      <a:endParaRPr lang="en-US"/>
                    </a:p>
                  </a:txBody>
                  <a:tcPr/>
                </a:tc>
                <a:tc>
                  <a:txBody>
                    <a:bodyPr/>
                    <a:lstStyle/>
                    <a:p>
                      <a:endParaRPr lang="en-US" dirty="0"/>
                    </a:p>
                  </a:txBody>
                  <a:tcPr/>
                </a:tc>
              </a:tr>
            </a:tbl>
          </a:graphicData>
        </a:graphic>
      </p:graphicFrame>
      <p:sp>
        <p:nvSpPr>
          <p:cNvPr id="10" name="TextBox 9"/>
          <p:cNvSpPr txBox="1"/>
          <p:nvPr/>
        </p:nvSpPr>
        <p:spPr>
          <a:xfrm>
            <a:off x="5911752" y="6198256"/>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45</a:t>
            </a:fld>
            <a:endParaRPr lang="en-US" dirty="0"/>
          </a:p>
        </p:txBody>
      </p:sp>
    </p:spTree>
    <p:extLst>
      <p:ext uri="{BB962C8B-B14F-4D97-AF65-F5344CB8AC3E}">
        <p14:creationId xmlns:p14="http://schemas.microsoft.com/office/powerpoint/2010/main" val="1616995084"/>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65126"/>
            <a:ext cx="7829550" cy="874127"/>
          </a:xfrm>
          <a:solidFill>
            <a:schemeClr val="accent1"/>
          </a:solidFill>
        </p:spPr>
        <p:txBody>
          <a:bodyPr/>
          <a:lstStyle/>
          <a:p>
            <a:r>
              <a:rPr lang="en-US">
                <a:solidFill>
                  <a:schemeClr val="tx1"/>
                </a:solidFill>
              </a:rPr>
              <a:t>Gist – 5 </a:t>
            </a:r>
            <a:r>
              <a:rPr lang="en-US" dirty="0" err="1">
                <a:solidFill>
                  <a:schemeClr val="tx1"/>
                </a:solidFill>
              </a:rPr>
              <a:t>Ws</a:t>
            </a:r>
            <a:r>
              <a:rPr lang="en-US" dirty="0">
                <a:solidFill>
                  <a:schemeClr val="tx1"/>
                </a:solidFill>
              </a:rPr>
              <a:t> and 1 H</a:t>
            </a:r>
          </a:p>
        </p:txBody>
      </p:sp>
      <p:sp>
        <p:nvSpPr>
          <p:cNvPr id="3" name="Content Placeholder 2"/>
          <p:cNvSpPr>
            <a:spLocks noGrp="1"/>
          </p:cNvSpPr>
          <p:nvPr>
            <p:ph idx="1"/>
          </p:nvPr>
        </p:nvSpPr>
        <p:spPr/>
        <p:txBody>
          <a:bodyPr/>
          <a:lstStyle/>
          <a:p>
            <a:r>
              <a:rPr lang="en-US">
                <a:solidFill>
                  <a:schemeClr val="tx1"/>
                </a:solidFill>
              </a:rPr>
              <a:t>Teacher asks a text-dependent question — who, what, when, where, why or how.</a:t>
            </a:r>
          </a:p>
          <a:p>
            <a:r>
              <a:rPr lang="en-US">
                <a:solidFill>
                  <a:schemeClr val="tx1"/>
                </a:solidFill>
              </a:rPr>
              <a:t>Each student writes an answer that is supported by textual evidence.</a:t>
            </a:r>
          </a:p>
          <a:p>
            <a:r>
              <a:rPr lang="en-US">
                <a:solidFill>
                  <a:schemeClr val="tx1"/>
                </a:solidFill>
              </a:rPr>
              <a:t>Students share answers.</a:t>
            </a:r>
          </a:p>
          <a:p>
            <a:r>
              <a:rPr lang="en-US">
                <a:solidFill>
                  <a:schemeClr val="tx1"/>
                </a:solidFill>
              </a:rPr>
              <a:t>Students are paired. The students collaborate to write the best possible answer, combining their ideas and/or using ideas they heard from other students. </a:t>
            </a:r>
          </a:p>
          <a:p>
            <a:endParaRPr lang="en-US">
              <a:solidFill>
                <a:schemeClr val="tx1"/>
              </a:solidFill>
            </a:endParaRPr>
          </a:p>
          <a:p>
            <a:endParaRPr lang="en-US">
              <a:solidFill>
                <a:schemeClr val="tx1"/>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46</a:t>
            </a:fld>
            <a:endParaRPr lang="en-US" dirty="0"/>
          </a:p>
        </p:txBody>
      </p:sp>
    </p:spTree>
    <p:extLst>
      <p:ext uri="{BB962C8B-B14F-4D97-AF65-F5344CB8AC3E}">
        <p14:creationId xmlns:p14="http://schemas.microsoft.com/office/powerpoint/2010/main" val="2193055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800"/>
            <a:ext cx="9144000" cy="5461852"/>
          </a:xfrm>
          <a:prstGeom prst="rect">
            <a:avLst/>
          </a:prstGeom>
        </p:spPr>
      </p:pic>
    </p:spTree>
    <p:extLst>
      <p:ext uri="{BB962C8B-B14F-4D97-AF65-F5344CB8AC3E}">
        <p14:creationId xmlns:p14="http://schemas.microsoft.com/office/powerpoint/2010/main" val="1487789551"/>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2849712" y="2637852"/>
            <a:ext cx="1044068"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Read</a:t>
            </a:r>
          </a:p>
        </p:txBody>
      </p:sp>
      <p:sp>
        <p:nvSpPr>
          <p:cNvPr id="139267" name="Text Box 3"/>
          <p:cNvSpPr txBox="1">
            <a:spLocks noChangeArrowheads="1"/>
          </p:cNvSpPr>
          <p:nvPr/>
        </p:nvSpPr>
        <p:spPr bwMode="auto">
          <a:xfrm>
            <a:off x="2849712" y="4902421"/>
            <a:ext cx="1176925"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Cover</a:t>
            </a:r>
          </a:p>
        </p:txBody>
      </p:sp>
      <p:sp>
        <p:nvSpPr>
          <p:cNvPr id="139268" name="Text Box 4"/>
          <p:cNvSpPr txBox="1">
            <a:spLocks noChangeArrowheads="1"/>
          </p:cNvSpPr>
          <p:nvPr/>
        </p:nvSpPr>
        <p:spPr bwMode="auto">
          <a:xfrm>
            <a:off x="6462713" y="2637852"/>
            <a:ext cx="2068387"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Remember</a:t>
            </a:r>
          </a:p>
        </p:txBody>
      </p:sp>
      <p:sp>
        <p:nvSpPr>
          <p:cNvPr id="139269" name="Text Box 5"/>
          <p:cNvSpPr txBox="1">
            <a:spLocks noChangeArrowheads="1"/>
          </p:cNvSpPr>
          <p:nvPr/>
        </p:nvSpPr>
        <p:spPr bwMode="auto">
          <a:xfrm>
            <a:off x="6462713" y="4902421"/>
            <a:ext cx="1159485" cy="584775"/>
          </a:xfrm>
          <a:prstGeom prst="rect">
            <a:avLst/>
          </a:prstGeom>
          <a:noFill/>
          <a:ln w="9525">
            <a:noFill/>
            <a:miter lim="800000"/>
            <a:headEnd/>
            <a:tailEnd/>
          </a:ln>
        </p:spPr>
        <p:txBody>
          <a:bodyPr wrap="none">
            <a:prstTxWarp prst="textNoShape">
              <a:avLst/>
            </a:prstTxWarp>
            <a:spAutoFit/>
          </a:bodyPr>
          <a:lstStyle/>
          <a:p>
            <a:r>
              <a:rPr lang="en-US" sz="3200">
                <a:solidFill>
                  <a:schemeClr val="tx1">
                    <a:lumMod val="95000"/>
                  </a:schemeClr>
                </a:solidFill>
              </a:rPr>
              <a:t>Retell</a:t>
            </a:r>
          </a:p>
        </p:txBody>
      </p:sp>
      <p:pic>
        <p:nvPicPr>
          <p:cNvPr id="139270" name="Picture 6" descr="lightbulb"/>
          <p:cNvPicPr>
            <a:picLocks noChangeAspect="1" noChangeArrowheads="1"/>
          </p:cNvPicPr>
          <p:nvPr/>
        </p:nvPicPr>
        <p:blipFill>
          <a:blip r:embed="rId3"/>
          <a:srcRect/>
          <a:stretch>
            <a:fillRect/>
          </a:stretch>
        </p:blipFill>
        <p:spPr bwMode="auto">
          <a:xfrm>
            <a:off x="5005388" y="2331752"/>
            <a:ext cx="1312862" cy="1196975"/>
          </a:xfrm>
          <a:prstGeom prst="rect">
            <a:avLst/>
          </a:prstGeom>
          <a:noFill/>
          <a:ln w="9525">
            <a:noFill/>
            <a:miter lim="800000"/>
            <a:headEnd/>
            <a:tailEnd/>
          </a:ln>
        </p:spPr>
      </p:pic>
      <p:pic>
        <p:nvPicPr>
          <p:cNvPr id="139271" name="Picture 7" descr="pair reading"/>
          <p:cNvPicPr>
            <a:picLocks noChangeAspect="1" noChangeArrowheads="1"/>
          </p:cNvPicPr>
          <p:nvPr/>
        </p:nvPicPr>
        <p:blipFill>
          <a:blip r:embed="rId4"/>
          <a:srcRect/>
          <a:stretch>
            <a:fillRect/>
          </a:stretch>
        </p:blipFill>
        <p:spPr bwMode="auto">
          <a:xfrm>
            <a:off x="995512" y="2312702"/>
            <a:ext cx="1800225" cy="1235075"/>
          </a:xfrm>
          <a:prstGeom prst="rect">
            <a:avLst/>
          </a:prstGeom>
          <a:noFill/>
          <a:ln w="9525">
            <a:noFill/>
            <a:miter lim="800000"/>
            <a:headEnd/>
            <a:tailEnd/>
          </a:ln>
        </p:spPr>
      </p:pic>
      <p:pic>
        <p:nvPicPr>
          <p:cNvPr id="139272" name="Picture 8" descr="hands-up-color"/>
          <p:cNvPicPr>
            <a:picLocks noChangeAspect="1" noChangeArrowheads="1"/>
          </p:cNvPicPr>
          <p:nvPr/>
        </p:nvPicPr>
        <p:blipFill>
          <a:blip r:embed="rId5"/>
          <a:srcRect/>
          <a:stretch>
            <a:fillRect/>
          </a:stretch>
        </p:blipFill>
        <p:spPr bwMode="auto">
          <a:xfrm>
            <a:off x="5095875" y="4577271"/>
            <a:ext cx="1131888" cy="1235075"/>
          </a:xfrm>
          <a:prstGeom prst="rect">
            <a:avLst/>
          </a:prstGeom>
          <a:noFill/>
          <a:ln w="9525">
            <a:noFill/>
            <a:miter lim="800000"/>
            <a:headEnd/>
            <a:tailEnd/>
          </a:ln>
        </p:spPr>
      </p:pic>
      <p:pic>
        <p:nvPicPr>
          <p:cNvPr id="139273" name="Picture 9" descr="reading_lap"/>
          <p:cNvPicPr>
            <a:picLocks noChangeAspect="1" noChangeArrowheads="1"/>
          </p:cNvPicPr>
          <p:nvPr/>
        </p:nvPicPr>
        <p:blipFill>
          <a:blip r:embed="rId6"/>
          <a:srcRect/>
          <a:stretch>
            <a:fillRect/>
          </a:stretch>
        </p:blipFill>
        <p:spPr bwMode="auto">
          <a:xfrm>
            <a:off x="1305075" y="4485989"/>
            <a:ext cx="1181100" cy="1417638"/>
          </a:xfrm>
          <a:prstGeom prst="rect">
            <a:avLst/>
          </a:prstGeom>
          <a:noFill/>
          <a:ln w="9525">
            <a:noFill/>
            <a:miter lim="800000"/>
            <a:headEnd/>
            <a:tailEnd/>
          </a:ln>
        </p:spPr>
      </p:pic>
      <p:sp>
        <p:nvSpPr>
          <p:cNvPr id="139274" name="TextBox 12"/>
          <p:cNvSpPr txBox="1">
            <a:spLocks noChangeArrowheads="1"/>
          </p:cNvSpPr>
          <p:nvPr/>
        </p:nvSpPr>
        <p:spPr bwMode="auto">
          <a:xfrm>
            <a:off x="604987" y="2699407"/>
            <a:ext cx="322524" cy="461665"/>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1</a:t>
            </a:r>
          </a:p>
        </p:txBody>
      </p:sp>
      <p:sp>
        <p:nvSpPr>
          <p:cNvPr id="139275" name="TextBox 13"/>
          <p:cNvSpPr txBox="1">
            <a:spLocks noChangeArrowheads="1"/>
          </p:cNvSpPr>
          <p:nvPr/>
        </p:nvSpPr>
        <p:spPr bwMode="auto">
          <a:xfrm>
            <a:off x="604987" y="4963827"/>
            <a:ext cx="341313" cy="461962"/>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2</a:t>
            </a:r>
          </a:p>
        </p:txBody>
      </p:sp>
      <p:sp>
        <p:nvSpPr>
          <p:cNvPr id="139276" name="TextBox 14"/>
          <p:cNvSpPr txBox="1">
            <a:spLocks noChangeArrowheads="1"/>
          </p:cNvSpPr>
          <p:nvPr/>
        </p:nvSpPr>
        <p:spPr bwMode="auto">
          <a:xfrm>
            <a:off x="4572000" y="2699407"/>
            <a:ext cx="324128" cy="461665"/>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3</a:t>
            </a:r>
          </a:p>
        </p:txBody>
      </p:sp>
      <p:sp>
        <p:nvSpPr>
          <p:cNvPr id="139277" name="TextBox 15"/>
          <p:cNvSpPr txBox="1">
            <a:spLocks noChangeArrowheads="1"/>
          </p:cNvSpPr>
          <p:nvPr/>
        </p:nvSpPr>
        <p:spPr bwMode="auto">
          <a:xfrm>
            <a:off x="4572000" y="4963827"/>
            <a:ext cx="341313" cy="461962"/>
          </a:xfrm>
          <a:prstGeom prst="rect">
            <a:avLst/>
          </a:prstGeom>
          <a:noFill/>
          <a:ln w="9525">
            <a:noFill/>
            <a:miter lim="800000"/>
            <a:headEnd/>
            <a:tailEnd/>
          </a:ln>
        </p:spPr>
        <p:txBody>
          <a:bodyPr wrap="none">
            <a:prstTxWarp prst="textNoShape">
              <a:avLst/>
            </a:prstTxWarp>
            <a:spAutoFit/>
          </a:bodyPr>
          <a:lstStyle/>
          <a:p>
            <a:r>
              <a:rPr lang="en-US" sz="2400">
                <a:solidFill>
                  <a:schemeClr val="accent4">
                    <a:lumMod val="20000"/>
                    <a:lumOff val="80000"/>
                  </a:schemeClr>
                </a:solidFill>
              </a:rPr>
              <a:t>4</a:t>
            </a:r>
          </a:p>
        </p:txBody>
      </p:sp>
      <p:sp>
        <p:nvSpPr>
          <p:cNvPr id="2" name="Title 1"/>
          <p:cNvSpPr>
            <a:spLocks noGrp="1"/>
          </p:cNvSpPr>
          <p:nvPr>
            <p:ph type="title"/>
          </p:nvPr>
        </p:nvSpPr>
        <p:spPr>
          <a:xfrm>
            <a:off x="604987" y="365126"/>
            <a:ext cx="7910363" cy="813969"/>
          </a:xfrm>
          <a:solidFill>
            <a:schemeClr val="accent1"/>
          </a:solidFill>
        </p:spPr>
        <p:txBody>
          <a:bodyPr/>
          <a:lstStyle/>
          <a:p>
            <a:pPr algn="ctr"/>
            <a:r>
              <a:rPr lang="en-US">
                <a:solidFill>
                  <a:schemeClr val="tx1"/>
                </a:solidFill>
              </a:rPr>
              <a:t>Read-Cover-Remember-Retell</a:t>
            </a:r>
          </a:p>
        </p:txBody>
      </p:sp>
    </p:spTree>
    <p:extLst>
      <p:ext uri="{BB962C8B-B14F-4D97-AF65-F5344CB8AC3E}">
        <p14:creationId xmlns:p14="http://schemas.microsoft.com/office/powerpoint/2010/main" val="43830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9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92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9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9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P spid="139267" grpId="0"/>
      <p:bldP spid="139268" grpId="0"/>
      <p:bldP spid="1392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30" y="143098"/>
            <a:ext cx="5143391" cy="1411340"/>
          </a:xfrm>
        </p:spPr>
        <p:txBody>
          <a:bodyPr>
            <a:normAutofit fontScale="90000"/>
          </a:bodyPr>
          <a:lstStyle/>
          <a:p>
            <a:r>
              <a:rPr lang="en-US" dirty="0">
                <a:solidFill>
                  <a:schemeClr val="tx1">
                    <a:lumMod val="95000"/>
                  </a:schemeClr>
                </a:solidFill>
              </a:rPr>
              <a:t>During reading</a:t>
            </a:r>
            <a:br>
              <a:rPr lang="en-US" dirty="0">
                <a:solidFill>
                  <a:schemeClr val="tx1">
                    <a:lumMod val="95000"/>
                  </a:schemeClr>
                </a:solidFill>
              </a:rPr>
            </a:br>
            <a:r>
              <a:rPr lang="en-US" sz="2200">
                <a:solidFill>
                  <a:schemeClr val="tx1"/>
                </a:solidFill>
              </a:rPr>
              <a:t>Students read the actual article and compare </a:t>
            </a:r>
            <a:br>
              <a:rPr lang="en-US" sz="2200">
                <a:solidFill>
                  <a:schemeClr val="tx1"/>
                </a:solidFill>
              </a:rPr>
            </a:br>
            <a:r>
              <a:rPr lang="en-US" sz="2200">
                <a:solidFill>
                  <a:schemeClr val="tx1"/>
                </a:solidFill>
              </a:rPr>
              <a:t>to their predictions. They use the </a:t>
            </a:r>
            <a:r>
              <a:rPr lang="en-US" sz="2200">
                <a:solidFill>
                  <a:schemeClr val="accent6"/>
                </a:solidFill>
              </a:rPr>
              <a:t>SUMMER</a:t>
            </a:r>
            <a:r>
              <a:rPr lang="en-US" sz="2200"/>
              <a:t> </a:t>
            </a:r>
            <a:br>
              <a:rPr lang="en-US" sz="2200"/>
            </a:br>
            <a:r>
              <a:rPr lang="en-US" sz="2200">
                <a:solidFill>
                  <a:schemeClr val="tx1"/>
                </a:solidFill>
              </a:rPr>
              <a:t>reading strategy as they read.</a:t>
            </a:r>
            <a:endParaRPr lang="en-US" dirty="0">
              <a:solidFill>
                <a:schemeClr val="tx1"/>
              </a:solidFill>
            </a:endParaRPr>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7" name="Content Placeholder 6"/>
          <p:cNvSpPr>
            <a:spLocks noGrp="1"/>
          </p:cNvSpPr>
          <p:nvPr>
            <p:ph sz="quarter" idx="4294967295"/>
          </p:nvPr>
        </p:nvSpPr>
        <p:spPr>
          <a:xfrm>
            <a:off x="451917" y="1996575"/>
            <a:ext cx="8191500" cy="4219575"/>
          </a:xfrm>
        </p:spPr>
        <p:txBody>
          <a:bodyPr>
            <a:normAutofit fontScale="92500" lnSpcReduction="10000"/>
          </a:bodyPr>
          <a:lstStyle/>
          <a:p>
            <a:pPr marL="0" indent="0">
              <a:buNone/>
            </a:pPr>
            <a:r>
              <a:rPr lang="en-US" sz="3200" b="1">
                <a:solidFill>
                  <a:schemeClr val="accent6"/>
                </a:solidFill>
              </a:rPr>
              <a:t>S </a:t>
            </a:r>
            <a:r>
              <a:rPr lang="en-US"/>
              <a:t> 	</a:t>
            </a:r>
            <a:r>
              <a:rPr lang="en-US">
                <a:solidFill>
                  <a:schemeClr val="tx1"/>
                </a:solidFill>
              </a:rPr>
              <a:t>Set procedure for knowing when you are finished and ready to 	work together. </a:t>
            </a:r>
          </a:p>
          <a:p>
            <a:pPr marL="0" indent="0">
              <a:buNone/>
            </a:pPr>
            <a:r>
              <a:rPr lang="en-US" sz="3200" b="1">
                <a:solidFill>
                  <a:schemeClr val="accent6"/>
                </a:solidFill>
              </a:rPr>
              <a:t>U</a:t>
            </a:r>
            <a:r>
              <a:rPr lang="en-US"/>
              <a:t> 	</a:t>
            </a:r>
            <a:r>
              <a:rPr lang="en-US">
                <a:solidFill>
                  <a:schemeClr val="tx1"/>
                </a:solidFill>
              </a:rPr>
              <a:t>Read individually to understand the text. </a:t>
            </a:r>
            <a:r>
              <a:rPr lang="en-US"/>
              <a:t> </a:t>
            </a:r>
          </a:p>
          <a:p>
            <a:pPr marL="0" indent="0">
              <a:buNone/>
            </a:pPr>
            <a:r>
              <a:rPr lang="en-US" sz="3200" b="1">
                <a:solidFill>
                  <a:schemeClr val="accent6"/>
                </a:solidFill>
              </a:rPr>
              <a:t>M</a:t>
            </a:r>
            <a:r>
              <a:rPr lang="en-US"/>
              <a:t> 	</a:t>
            </a:r>
            <a:r>
              <a:rPr lang="en-US">
                <a:solidFill>
                  <a:schemeClr val="tx1"/>
                </a:solidFill>
              </a:rPr>
              <a:t>One person should mention the main ideas without looking at 	the text.  </a:t>
            </a:r>
          </a:p>
          <a:p>
            <a:pPr marL="0" indent="0">
              <a:buNone/>
            </a:pPr>
            <a:r>
              <a:rPr lang="en-US" sz="3500" b="1">
                <a:solidFill>
                  <a:schemeClr val="accent6"/>
                </a:solidFill>
              </a:rPr>
              <a:t>M</a:t>
            </a:r>
            <a:r>
              <a:rPr lang="en-US"/>
              <a:t> 	</a:t>
            </a:r>
            <a:r>
              <a:rPr lang="en-US">
                <a:solidFill>
                  <a:schemeClr val="tx1"/>
                </a:solidFill>
              </a:rPr>
              <a:t>The other person should monitor what is being said, listening 	for errors or omissions</a:t>
            </a:r>
            <a:r>
              <a:rPr lang="en-US"/>
              <a:t>.  </a:t>
            </a:r>
          </a:p>
          <a:p>
            <a:pPr marL="0" indent="0">
              <a:buNone/>
            </a:pPr>
            <a:r>
              <a:rPr lang="en-US" sz="3200" b="1">
                <a:solidFill>
                  <a:schemeClr val="accent6"/>
                </a:solidFill>
              </a:rPr>
              <a:t>E</a:t>
            </a:r>
            <a:r>
              <a:rPr lang="en-US" sz="3200">
                <a:solidFill>
                  <a:schemeClr val="accent6"/>
                </a:solidFill>
              </a:rPr>
              <a:t> </a:t>
            </a:r>
            <a:r>
              <a:rPr lang="en-US"/>
              <a:t>	</a:t>
            </a:r>
            <a:r>
              <a:rPr lang="en-US">
                <a:solidFill>
                  <a:schemeClr val="tx1"/>
                </a:solidFill>
              </a:rPr>
              <a:t>The person who was listening should elaborate, ask questions, 	make connections, etc. </a:t>
            </a:r>
          </a:p>
          <a:p>
            <a:pPr marL="0" indent="0">
              <a:buNone/>
            </a:pPr>
            <a:r>
              <a:rPr lang="en-US" sz="3200" b="1">
                <a:solidFill>
                  <a:schemeClr val="accent6"/>
                </a:solidFill>
              </a:rPr>
              <a:t>R</a:t>
            </a:r>
            <a:r>
              <a:rPr lang="en-US" sz="3000">
                <a:solidFill>
                  <a:schemeClr val="accent6"/>
                </a:solidFill>
              </a:rPr>
              <a:t> </a:t>
            </a:r>
            <a:r>
              <a:rPr lang="en-US"/>
              <a:t>	</a:t>
            </a:r>
            <a:r>
              <a:rPr lang="en-US">
                <a:solidFill>
                  <a:schemeClr val="tx1"/>
                </a:solidFill>
              </a:rPr>
              <a:t>Both students construct an overall review/summary of the text. </a:t>
            </a:r>
            <a:endParaRPr lang="en-US" sz="2400">
              <a:solidFill>
                <a:schemeClr val="tx1"/>
              </a:solidFill>
            </a:endParaRPr>
          </a:p>
          <a:p>
            <a:endParaRPr lang="en-US" sz="2400">
              <a:solidFill>
                <a:schemeClr val="accent6"/>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49</a:t>
            </a:fld>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5244" y="136359"/>
            <a:ext cx="3395740" cy="1860216"/>
          </a:xfrm>
          <a:prstGeom prst="rect">
            <a:avLst/>
          </a:prstGeom>
        </p:spPr>
      </p:pic>
    </p:spTree>
    <p:extLst>
      <p:ext uri="{BB962C8B-B14F-4D97-AF65-F5344CB8AC3E}">
        <p14:creationId xmlns:p14="http://schemas.microsoft.com/office/powerpoint/2010/main" val="1982398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7" descr="tn_Education00002.gif"/>
          <p:cNvPicPr>
            <a:picLocks noChangeAspect="1"/>
          </p:cNvPicPr>
          <p:nvPr/>
        </p:nvPicPr>
        <p:blipFill>
          <a:blip r:embed="rId3"/>
          <a:srcRect/>
          <a:stretch>
            <a:fillRect/>
          </a:stretch>
        </p:blipFill>
        <p:spPr bwMode="auto">
          <a:xfrm>
            <a:off x="6805963" y="2219325"/>
            <a:ext cx="933450" cy="904875"/>
          </a:xfrm>
          <a:prstGeom prst="rect">
            <a:avLst/>
          </a:prstGeom>
          <a:noFill/>
          <a:ln w="9525">
            <a:noFill/>
            <a:miter lim="800000"/>
            <a:headEnd/>
            <a:tailEnd/>
          </a:ln>
        </p:spPr>
      </p:pic>
      <p:pic>
        <p:nvPicPr>
          <p:cNvPr id="63493" name="Picture 8" descr="tn_Education00006.gif"/>
          <p:cNvPicPr>
            <a:picLocks noChangeAspect="1"/>
          </p:cNvPicPr>
          <p:nvPr/>
        </p:nvPicPr>
        <p:blipFill>
          <a:blip r:embed="rId4"/>
          <a:srcRect/>
          <a:stretch>
            <a:fillRect/>
          </a:stretch>
        </p:blipFill>
        <p:spPr bwMode="auto">
          <a:xfrm>
            <a:off x="7720363" y="2676525"/>
            <a:ext cx="923925" cy="904875"/>
          </a:xfrm>
          <a:prstGeom prst="rect">
            <a:avLst/>
          </a:prstGeom>
          <a:noFill/>
          <a:ln w="9525">
            <a:noFill/>
            <a:miter lim="800000"/>
            <a:headEnd/>
            <a:tailEnd/>
          </a:ln>
        </p:spPr>
      </p:pic>
      <p:pic>
        <p:nvPicPr>
          <p:cNvPr id="63494" name="Picture 9" descr="tn_education074.gif"/>
          <p:cNvPicPr>
            <a:picLocks noChangeAspect="1"/>
          </p:cNvPicPr>
          <p:nvPr/>
        </p:nvPicPr>
        <p:blipFill>
          <a:blip r:embed="rId5"/>
          <a:srcRect/>
          <a:stretch>
            <a:fillRect/>
          </a:stretch>
        </p:blipFill>
        <p:spPr bwMode="auto">
          <a:xfrm>
            <a:off x="5901088" y="1771650"/>
            <a:ext cx="904875" cy="904875"/>
          </a:xfrm>
          <a:prstGeom prst="rect">
            <a:avLst/>
          </a:prstGeom>
          <a:noFill/>
          <a:ln w="9525">
            <a:noFill/>
            <a:miter lim="800000"/>
            <a:headEnd/>
            <a:tailEnd/>
          </a:ln>
        </p:spPr>
      </p:pic>
      <p:sp>
        <p:nvSpPr>
          <p:cNvPr id="4" name="Title 3"/>
          <p:cNvSpPr>
            <a:spLocks noGrp="1"/>
          </p:cNvSpPr>
          <p:nvPr>
            <p:ph type="title"/>
          </p:nvPr>
        </p:nvSpPr>
        <p:spPr/>
        <p:txBody>
          <a:bodyPr/>
          <a:lstStyle/>
          <a:p>
            <a:r>
              <a:rPr lang="en-US" i="1" dirty="0">
                <a:solidFill>
                  <a:schemeClr val="accent3">
                    <a:lumMod val="40000"/>
                    <a:lumOff val="60000"/>
                  </a:schemeClr>
                </a:solidFill>
              </a:rPr>
              <a:t>Think – Write  - Pair - Share</a:t>
            </a:r>
            <a:endParaRPr lang="en-US" dirty="0">
              <a:solidFill>
                <a:schemeClr val="accent3">
                  <a:lumMod val="40000"/>
                  <a:lumOff val="60000"/>
                </a:schemeClr>
              </a:solidFill>
            </a:endParaRPr>
          </a:p>
        </p:txBody>
      </p:sp>
      <p:sp>
        <p:nvSpPr>
          <p:cNvPr id="5" name="Content Placeholder 4"/>
          <p:cNvSpPr>
            <a:spLocks noGrp="1"/>
          </p:cNvSpPr>
          <p:nvPr>
            <p:ph idx="1"/>
          </p:nvPr>
        </p:nvSpPr>
        <p:spPr/>
        <p:txBody>
          <a:bodyPr>
            <a:normAutofit lnSpcReduction="10000"/>
          </a:bodyPr>
          <a:lstStyle/>
          <a:p>
            <a:pPr marL="0" indent="0">
              <a:lnSpc>
                <a:spcPct val="150000"/>
              </a:lnSpc>
              <a:spcBef>
                <a:spcPts val="0"/>
              </a:spcBef>
              <a:buNone/>
            </a:pPr>
            <a:r>
              <a:rPr lang="en-US" dirty="0">
                <a:solidFill>
                  <a:schemeClr val="tx1">
                    <a:lumMod val="95000"/>
                  </a:schemeClr>
                </a:solidFill>
              </a:rPr>
              <a:t>The teacher poses a problem </a:t>
            </a:r>
          </a:p>
          <a:p>
            <a:pPr marL="0" indent="0">
              <a:lnSpc>
                <a:spcPct val="150000"/>
              </a:lnSpc>
              <a:spcBef>
                <a:spcPts val="0"/>
              </a:spcBef>
              <a:buNone/>
            </a:pPr>
            <a:r>
              <a:rPr lang="en-US" dirty="0">
                <a:solidFill>
                  <a:schemeClr val="tx1">
                    <a:lumMod val="95000"/>
                  </a:schemeClr>
                </a:solidFill>
              </a:rPr>
              <a:t>or presents a topic.  Students </a:t>
            </a:r>
          </a:p>
          <a:p>
            <a:pPr marL="0" indent="0">
              <a:lnSpc>
                <a:spcPct val="150000"/>
              </a:lnSpc>
              <a:spcBef>
                <a:spcPts val="0"/>
              </a:spcBef>
              <a:buNone/>
            </a:pPr>
            <a:r>
              <a:rPr lang="en-US" dirty="0">
                <a:solidFill>
                  <a:schemeClr val="tx1">
                    <a:lumMod val="95000"/>
                  </a:schemeClr>
                </a:solidFill>
              </a:rPr>
              <a:t>are given time to think and may be</a:t>
            </a:r>
          </a:p>
          <a:p>
            <a:pPr marL="0" indent="0">
              <a:lnSpc>
                <a:spcPct val="150000"/>
              </a:lnSpc>
              <a:spcBef>
                <a:spcPts val="0"/>
              </a:spcBef>
              <a:buNone/>
            </a:pPr>
            <a:r>
              <a:rPr lang="en-US" dirty="0">
                <a:solidFill>
                  <a:schemeClr val="tx1">
                    <a:lumMod val="95000"/>
                  </a:schemeClr>
                </a:solidFill>
              </a:rPr>
              <a:t>asked to jot down their thoughts or asked to respond individually using</a:t>
            </a:r>
            <a:r>
              <a:rPr lang="en-US" i="1" dirty="0">
                <a:solidFill>
                  <a:schemeClr val="tx1">
                    <a:lumMod val="95000"/>
                  </a:schemeClr>
                </a:solidFill>
              </a:rPr>
              <a:t> </a:t>
            </a:r>
            <a:r>
              <a:rPr lang="en-US" dirty="0">
                <a:solidFill>
                  <a:schemeClr val="tx1">
                    <a:lumMod val="95000"/>
                  </a:schemeClr>
                </a:solidFill>
              </a:rPr>
              <a:t>tools such as </a:t>
            </a:r>
            <a:r>
              <a:rPr lang="en-US" i="1" dirty="0">
                <a:solidFill>
                  <a:schemeClr val="tx1">
                    <a:lumMod val="95000"/>
                  </a:schemeClr>
                </a:solidFill>
              </a:rPr>
              <a:t>polleverywhere</a:t>
            </a:r>
            <a:r>
              <a:rPr lang="en-US" dirty="0">
                <a:solidFill>
                  <a:schemeClr val="tx1">
                    <a:lumMod val="95000"/>
                  </a:schemeClr>
                </a:solidFill>
              </a:rPr>
              <a:t>. They then pair with another student to discuss the topic or compare responses.  Finally, they share their thoughts with the whole class.</a:t>
            </a:r>
          </a:p>
          <a:p>
            <a:endParaRPr lang="en-US" dirty="0"/>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205449907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5"/>
          <p:cNvSpPr>
            <a:spLocks noGrp="1" noChangeArrowheads="1"/>
          </p:cNvSpPr>
          <p:nvPr>
            <p:ph type="title"/>
          </p:nvPr>
        </p:nvSpPr>
        <p:spPr>
          <a:xfrm>
            <a:off x="493295" y="120317"/>
            <a:ext cx="8193505" cy="489284"/>
          </a:xfrm>
          <a:solidFill>
            <a:schemeClr val="accent1"/>
          </a:solidFill>
        </p:spPr>
        <p:txBody>
          <a:bodyPr>
            <a:normAutofit/>
          </a:bodyPr>
          <a:lstStyle/>
          <a:p>
            <a:pPr algn="ctr" eaLnBrk="1" hangingPunct="1"/>
            <a:r>
              <a:rPr lang="en-US" altLang="x-none" sz="2800">
                <a:solidFill>
                  <a:schemeClr val="tx1"/>
                </a:solidFill>
              </a:rPr>
              <a:t>John Locke: Two Treatises of Government</a:t>
            </a:r>
            <a:endParaRPr lang="en-US" altLang="x-none">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500"/>
            <a:ext cx="9144000" cy="6712217"/>
          </a:xfrm>
          <a:prstGeom prst="rect">
            <a:avLst/>
          </a:prstGeom>
        </p:spPr>
      </p:pic>
    </p:spTree>
    <p:extLst>
      <p:ext uri="{BB962C8B-B14F-4D97-AF65-F5344CB8AC3E}">
        <p14:creationId xmlns:p14="http://schemas.microsoft.com/office/powerpoint/2010/main" val="1104654589"/>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704126" y="365126"/>
            <a:ext cx="7811224" cy="813969"/>
          </a:xfrm>
          <a:solidFill>
            <a:schemeClr val="accent1"/>
          </a:solidFill>
        </p:spPr>
        <p:txBody>
          <a:bodyPr/>
          <a:lstStyle/>
          <a:p>
            <a:pPr algn="ctr"/>
            <a:r>
              <a:rPr lang="en-US" altLang="en-US">
                <a:solidFill>
                  <a:schemeClr val="tx1"/>
                </a:solidFill>
              </a:rPr>
              <a:t>Retelling</a:t>
            </a:r>
          </a:p>
        </p:txBody>
      </p:sp>
      <p:sp>
        <p:nvSpPr>
          <p:cNvPr id="335875" name="Text Box 3"/>
          <p:cNvSpPr txBox="1">
            <a:spLocks noChangeArrowheads="1"/>
          </p:cNvSpPr>
          <p:nvPr/>
        </p:nvSpPr>
        <p:spPr bwMode="auto">
          <a:xfrm>
            <a:off x="704126" y="2250497"/>
            <a:ext cx="7735747" cy="2308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457200" indent="-457200">
              <a:defRPr sz="2400">
                <a:solidFill>
                  <a:schemeClr val="tx1"/>
                </a:solidFill>
                <a:latin typeface="Arial" charset="0"/>
                <a:ea typeface="ＭＳ Ｐゴシック" charset="-128"/>
              </a:defRPr>
            </a:lvl1pPr>
            <a:lvl2pPr marL="914400" indent="-457200">
              <a:defRPr sz="2400">
                <a:solidFill>
                  <a:schemeClr val="tx1"/>
                </a:solidFill>
                <a:latin typeface="Arial" charset="0"/>
                <a:ea typeface="ＭＳ Ｐゴシック" charset="-128"/>
              </a:defRPr>
            </a:lvl2pPr>
            <a:lvl3pPr marL="1371600" indent="-457200">
              <a:defRPr sz="2400">
                <a:solidFill>
                  <a:schemeClr val="tx1"/>
                </a:solidFill>
                <a:latin typeface="Arial" charset="0"/>
                <a:ea typeface="ＭＳ Ｐゴシック" charset="-128"/>
              </a:defRPr>
            </a:lvl3pPr>
            <a:lvl4pPr marL="1828800" indent="-457200">
              <a:defRPr sz="2400">
                <a:solidFill>
                  <a:schemeClr val="tx1"/>
                </a:solidFill>
                <a:latin typeface="Arial" charset="0"/>
                <a:ea typeface="ＭＳ Ｐゴシック" charset="-128"/>
              </a:defRPr>
            </a:lvl4pPr>
            <a:lvl5pPr marL="2286000" indent="-457200">
              <a:defRPr sz="2400">
                <a:solidFill>
                  <a:schemeClr val="tx1"/>
                </a:solidFill>
                <a:latin typeface="Arial" charset="0"/>
                <a:ea typeface="ＭＳ Ｐゴシック" charset="-128"/>
              </a:defRPr>
            </a:lvl5pPr>
            <a:lvl6pPr marL="2743200" indent="-457200" eaLnBrk="0" fontAlgn="base" hangingPunct="0">
              <a:spcBef>
                <a:spcPct val="0"/>
              </a:spcBef>
              <a:spcAft>
                <a:spcPct val="0"/>
              </a:spcAft>
              <a:defRPr sz="2400">
                <a:solidFill>
                  <a:schemeClr val="tx1"/>
                </a:solidFill>
                <a:latin typeface="Arial" charset="0"/>
                <a:ea typeface="ＭＳ Ｐゴシック" charset="-128"/>
              </a:defRPr>
            </a:lvl6pPr>
            <a:lvl7pPr marL="3200400" indent="-457200" eaLnBrk="0" fontAlgn="base" hangingPunct="0">
              <a:spcBef>
                <a:spcPct val="0"/>
              </a:spcBef>
              <a:spcAft>
                <a:spcPct val="0"/>
              </a:spcAft>
              <a:defRPr sz="2400">
                <a:solidFill>
                  <a:schemeClr val="tx1"/>
                </a:solidFill>
                <a:latin typeface="Arial" charset="0"/>
                <a:ea typeface="ＭＳ Ｐゴシック" charset="-128"/>
              </a:defRPr>
            </a:lvl7pPr>
            <a:lvl8pPr marL="3657600" indent="-457200" eaLnBrk="0" fontAlgn="base" hangingPunct="0">
              <a:spcBef>
                <a:spcPct val="0"/>
              </a:spcBef>
              <a:spcAft>
                <a:spcPct val="0"/>
              </a:spcAft>
              <a:defRPr sz="2400">
                <a:solidFill>
                  <a:schemeClr val="tx1"/>
                </a:solidFill>
                <a:latin typeface="Arial" charset="0"/>
                <a:ea typeface="ＭＳ Ｐゴシック" charset="-128"/>
              </a:defRPr>
            </a:lvl8pPr>
            <a:lvl9pPr marL="4114800" indent="-457200" eaLnBrk="0" fontAlgn="base" hangingPunct="0">
              <a:spcBef>
                <a:spcPct val="0"/>
              </a:spcBef>
              <a:spcAft>
                <a:spcPct val="0"/>
              </a:spcAft>
              <a:defRPr sz="2400">
                <a:solidFill>
                  <a:schemeClr val="tx1"/>
                </a:solidFill>
                <a:latin typeface="Arial" charset="0"/>
                <a:ea typeface="ＭＳ Ｐゴシック" charset="-128"/>
              </a:defRPr>
            </a:lvl9pPr>
          </a:lstStyle>
          <a:p>
            <a:pPr>
              <a:buFont typeface="+mj-lt"/>
              <a:buAutoNum type="arabicPeriod"/>
            </a:pPr>
            <a:r>
              <a:rPr lang="en-US" altLang="en-US" dirty="0">
                <a:solidFill>
                  <a:schemeClr val="tx1">
                    <a:lumMod val="95000"/>
                  </a:schemeClr>
                </a:solidFill>
                <a:latin typeface="+mn-lt"/>
              </a:rPr>
              <a:t>Teacher reads a passage aloud</a:t>
            </a:r>
            <a:r>
              <a:rPr lang="en-US" altLang="en-US" dirty="0" smtClean="0">
                <a:solidFill>
                  <a:schemeClr val="tx1">
                    <a:lumMod val="95000"/>
                  </a:schemeClr>
                </a:solidFill>
                <a:latin typeface="+mn-lt"/>
              </a:rPr>
              <a:t>.</a:t>
            </a:r>
            <a:endParaRPr lang="en-US" altLang="en-US" dirty="0">
              <a:solidFill>
                <a:schemeClr val="tx1">
                  <a:lumMod val="95000"/>
                </a:schemeClr>
              </a:solidFill>
              <a:latin typeface="+mn-lt"/>
            </a:endParaRPr>
          </a:p>
          <a:p>
            <a:pPr>
              <a:buFont typeface="+mj-lt"/>
              <a:buAutoNum type="arabicPeriod"/>
            </a:pPr>
            <a:r>
              <a:rPr lang="en-US" altLang="en-US" dirty="0">
                <a:solidFill>
                  <a:schemeClr val="tx1">
                    <a:lumMod val="95000"/>
                  </a:schemeClr>
                </a:solidFill>
                <a:latin typeface="+mn-lt"/>
              </a:rPr>
              <a:t>Each student reads the same passage on their own, </a:t>
            </a:r>
            <a:r>
              <a:rPr lang="en-US" altLang="en-US" dirty="0" smtClean="0">
                <a:solidFill>
                  <a:schemeClr val="tx1">
                    <a:lumMod val="95000"/>
                  </a:schemeClr>
                </a:solidFill>
                <a:latin typeface="+mn-lt"/>
              </a:rPr>
              <a:t>continuing </a:t>
            </a:r>
            <a:r>
              <a:rPr lang="en-US" altLang="en-US" dirty="0">
                <a:solidFill>
                  <a:schemeClr val="tx1">
                    <a:lumMod val="95000"/>
                  </a:schemeClr>
                </a:solidFill>
                <a:latin typeface="+mn-lt"/>
              </a:rPr>
              <a:t>to read and reread the passage until he </a:t>
            </a:r>
            <a:r>
              <a:rPr lang="en-US" altLang="en-US" dirty="0" smtClean="0">
                <a:solidFill>
                  <a:schemeClr val="tx1">
                    <a:lumMod val="95000"/>
                  </a:schemeClr>
                </a:solidFill>
                <a:latin typeface="+mn-lt"/>
              </a:rPr>
              <a:t>is </a:t>
            </a:r>
            <a:r>
              <a:rPr lang="en-US" altLang="en-US" dirty="0">
                <a:solidFill>
                  <a:schemeClr val="tx1">
                    <a:lumMod val="95000"/>
                  </a:schemeClr>
                </a:solidFill>
                <a:latin typeface="+mn-lt"/>
              </a:rPr>
              <a:t>able to write a retelling in his own words. </a:t>
            </a:r>
          </a:p>
          <a:p>
            <a:pPr>
              <a:buFont typeface="+mj-lt"/>
              <a:buAutoNum type="arabicPeriod"/>
            </a:pPr>
            <a:r>
              <a:rPr lang="en-US" altLang="en-US" dirty="0">
                <a:solidFill>
                  <a:schemeClr val="tx1">
                    <a:lumMod val="95000"/>
                  </a:schemeClr>
                </a:solidFill>
                <a:latin typeface="+mn-lt"/>
              </a:rPr>
              <a:t>Student writes a retelling</a:t>
            </a:r>
            <a:r>
              <a:rPr lang="en-US" altLang="en-US" dirty="0" smtClean="0">
                <a:solidFill>
                  <a:schemeClr val="tx1">
                    <a:lumMod val="95000"/>
                  </a:schemeClr>
                </a:solidFill>
                <a:latin typeface="+mn-lt"/>
              </a:rPr>
              <a:t>.</a:t>
            </a:r>
            <a:endParaRPr lang="en-US" altLang="en-US" dirty="0">
              <a:solidFill>
                <a:schemeClr val="tx1">
                  <a:lumMod val="95000"/>
                </a:schemeClr>
              </a:solidFill>
              <a:latin typeface="+mn-lt"/>
            </a:endParaRPr>
          </a:p>
          <a:p>
            <a:pPr>
              <a:buFont typeface="+mj-lt"/>
              <a:buAutoNum type="arabicPeriod"/>
            </a:pPr>
            <a:r>
              <a:rPr lang="en-US" altLang="en-US" dirty="0" smtClean="0">
                <a:solidFill>
                  <a:schemeClr val="tx1">
                    <a:lumMod val="95000"/>
                  </a:schemeClr>
                </a:solidFill>
                <a:latin typeface="+mn-lt"/>
              </a:rPr>
              <a:t>Students </a:t>
            </a:r>
            <a:r>
              <a:rPr lang="en-US" altLang="en-US" dirty="0">
                <a:solidFill>
                  <a:schemeClr val="tx1">
                    <a:lumMod val="95000"/>
                  </a:schemeClr>
                </a:solidFill>
                <a:latin typeface="+mn-lt"/>
              </a:rPr>
              <a:t>share their retellings, noting the differences. </a:t>
            </a:r>
          </a:p>
        </p:txBody>
      </p:sp>
    </p:spTree>
    <p:extLst>
      <p:ext uri="{BB962C8B-B14F-4D97-AF65-F5344CB8AC3E}">
        <p14:creationId xmlns:p14="http://schemas.microsoft.com/office/powerpoint/2010/main" val="6426524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721894" y="228600"/>
            <a:ext cx="7736305" cy="782053"/>
          </a:xfrm>
          <a:solidFill>
            <a:schemeClr val="accent1"/>
          </a:solidFill>
        </p:spPr>
        <p:txBody>
          <a:bodyPr/>
          <a:lstStyle/>
          <a:p>
            <a:pPr algn="ctr" eaLnBrk="1" hangingPunct="1"/>
            <a:r>
              <a:rPr lang="en-US" altLang="x-none">
                <a:solidFill>
                  <a:schemeClr val="tx1"/>
                </a:solidFill>
              </a:rPr>
              <a:t>Proof For / Proof Against</a:t>
            </a:r>
          </a:p>
        </p:txBody>
      </p:sp>
      <p:graphicFrame>
        <p:nvGraphicFramePr>
          <p:cNvPr id="1155112" name="Group 40"/>
          <p:cNvGraphicFramePr>
            <a:graphicFrameLocks noGrp="1"/>
          </p:cNvGraphicFramePr>
          <p:nvPr>
            <p:extLst/>
          </p:nvPr>
        </p:nvGraphicFramePr>
        <p:xfrm>
          <a:off x="1143000" y="1600200"/>
          <a:ext cx="6858000" cy="4064000"/>
        </p:xfrm>
        <a:graphic>
          <a:graphicData uri="http://schemas.openxmlformats.org/drawingml/2006/table">
            <a:tbl>
              <a:tblPr/>
              <a:tblGrid>
                <a:gridCol w="1676400"/>
                <a:gridCol w="3505200"/>
                <a:gridCol w="1676400"/>
              </a:tblGrid>
              <a:tr h="10160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x-none" sz="2200" b="0" i="0" u="none" strike="noStrike" cap="none" normalizeH="0" baseline="0">
                          <a:ln>
                            <a:noFill/>
                          </a:ln>
                          <a:solidFill>
                            <a:schemeClr val="tx1"/>
                          </a:solidFill>
                          <a:effectLst/>
                          <a:latin typeface="+mn-lt"/>
                          <a:ea typeface="ＭＳ Ｐゴシック" charset="-128"/>
                        </a:rPr>
                        <a:t>Nature does not produce waste.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x-none" sz="2200" b="0" i="0" u="none" strike="noStrike" cap="none" normalizeH="0" baseline="0">
                          <a:ln>
                            <a:noFill/>
                          </a:ln>
                          <a:solidFill>
                            <a:schemeClr val="tx1"/>
                          </a:solidFill>
                          <a:effectLst/>
                          <a:latin typeface="+mn-lt"/>
                          <a:ea typeface="ＭＳ Ｐゴシック" charset="-128"/>
                        </a:rPr>
                        <a:t>Corporations have benefited from zero waste programs.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x-none" sz="2200" b="0" i="0" u="none" strike="noStrike" cap="none" normalizeH="0" baseline="0">
                          <a:ln>
                            <a:noFill/>
                          </a:ln>
                          <a:solidFill>
                            <a:schemeClr val="tx1"/>
                          </a:solidFill>
                          <a:effectLst/>
                          <a:latin typeface="+mn-lt"/>
                          <a:ea typeface="ＭＳ Ｐゴシック" charset="-128"/>
                        </a:rPr>
                        <a:t>Industry has embraced cradle-to-cradle design.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800" b="0" i="0" u="none" strike="noStrike" cap="none" normalizeH="0" baseline="0">
                        <a:ln>
                          <a:noFill/>
                        </a:ln>
                        <a:solidFill>
                          <a:schemeClr val="tx1"/>
                        </a:solidFill>
                        <a:effectLst/>
                        <a:latin typeface="Arial"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4169" name="Text Box 25"/>
          <p:cNvSpPr txBox="1">
            <a:spLocks noChangeArrowheads="1"/>
          </p:cNvSpPr>
          <p:nvPr/>
        </p:nvSpPr>
        <p:spPr bwMode="auto">
          <a:xfrm>
            <a:off x="1547826" y="1752600"/>
            <a:ext cx="94929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latin typeface="+mn-lt"/>
              </a:rPr>
              <a:t>Proof </a:t>
            </a:r>
          </a:p>
          <a:p>
            <a:pPr algn="ctr"/>
            <a:r>
              <a:rPr lang="en-US" altLang="x-none">
                <a:latin typeface="+mn-lt"/>
              </a:rPr>
              <a:t>For</a:t>
            </a:r>
          </a:p>
        </p:txBody>
      </p:sp>
      <p:sp>
        <p:nvSpPr>
          <p:cNvPr id="134170" name="Text Box 26"/>
          <p:cNvSpPr txBox="1">
            <a:spLocks noChangeArrowheads="1"/>
          </p:cNvSpPr>
          <p:nvPr/>
        </p:nvSpPr>
        <p:spPr bwMode="auto">
          <a:xfrm>
            <a:off x="6572828" y="1676400"/>
            <a:ext cx="11608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latin typeface="+mn-lt"/>
              </a:rPr>
              <a:t>Proof </a:t>
            </a:r>
          </a:p>
          <a:p>
            <a:pPr algn="ctr"/>
            <a:r>
              <a:rPr lang="en-US" altLang="x-none">
                <a:latin typeface="+mn-lt"/>
              </a:rPr>
              <a:t>Against</a:t>
            </a:r>
          </a:p>
        </p:txBody>
      </p:sp>
    </p:spTree>
    <p:extLst>
      <p:ext uri="{BB962C8B-B14F-4D97-AF65-F5344CB8AC3E}">
        <p14:creationId xmlns:p14="http://schemas.microsoft.com/office/powerpoint/2010/main" val="20931386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727910" y="429126"/>
            <a:ext cx="7688179" cy="798095"/>
          </a:xfrm>
          <a:solidFill>
            <a:schemeClr val="accent1"/>
          </a:solidFill>
        </p:spPr>
        <p:txBody>
          <a:bodyPr/>
          <a:lstStyle/>
          <a:p>
            <a:pPr algn="ctr" eaLnBrk="1" hangingPunct="1"/>
            <a:r>
              <a:rPr lang="en-US" altLang="x-none" sz="3200">
                <a:solidFill>
                  <a:schemeClr val="tx1"/>
                </a:solidFill>
              </a:rPr>
              <a:t>Double-Strategy, Double-Entry Diary</a:t>
            </a:r>
            <a:endParaRPr lang="en-US" altLang="x-none">
              <a:solidFill>
                <a:schemeClr val="tx1"/>
              </a:solidFill>
            </a:endParaRPr>
          </a:p>
        </p:txBody>
      </p:sp>
      <p:graphicFrame>
        <p:nvGraphicFramePr>
          <p:cNvPr id="1159202" name="Group 34"/>
          <p:cNvGraphicFramePr>
            <a:graphicFrameLocks noGrp="1"/>
          </p:cNvGraphicFramePr>
          <p:nvPr>
            <p:extLst/>
          </p:nvPr>
        </p:nvGraphicFramePr>
        <p:xfrm>
          <a:off x="381000" y="2057400"/>
          <a:ext cx="8382000" cy="4160520"/>
        </p:xfrm>
        <a:graphic>
          <a:graphicData uri="http://schemas.openxmlformats.org/drawingml/2006/table">
            <a:tbl>
              <a:tblPr/>
              <a:tblGrid>
                <a:gridCol w="4191000"/>
                <a:gridCol w="4191000"/>
              </a:tblGrid>
              <a:tr h="5334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Quote from article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Connection to quote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6858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“do not accept what you do not need”</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But I love my devices</a:t>
                      </a:r>
                      <a:r>
                        <a:rPr kumimoji="0" lang="is-IS" altLang="x-none" sz="2400" b="0" i="0" u="none" strike="noStrike" cap="none" normalizeH="0" baseline="0">
                          <a:ln>
                            <a:noFill/>
                          </a:ln>
                          <a:solidFill>
                            <a:schemeClr val="tx1"/>
                          </a:solidFill>
                          <a:effectLst/>
                          <a:latin typeface="+mn-lt"/>
                          <a:ea typeface="ＭＳ Ｐゴシック" charset="-128"/>
                        </a:rPr>
                        <a:t>….</a:t>
                      </a:r>
                      <a:endParaRPr kumimoji="0" lang="en-US" altLang="x-none" sz="2400" b="0" i="0" u="none" strike="noStrike" cap="none" normalizeH="0" baseline="0">
                        <a:ln>
                          <a:noFill/>
                        </a:ln>
                        <a:solidFill>
                          <a:schemeClr val="tx1"/>
                        </a:solidFill>
                        <a:effectLst/>
                        <a:latin typeface="+mn-lt"/>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400" b="0" i="0" u="none" strike="noStrike" cap="none" normalizeH="0" baseline="0">
                        <a:ln>
                          <a:noFill/>
                        </a:ln>
                        <a:solidFill>
                          <a:schemeClr val="tx1"/>
                        </a:solidFill>
                        <a:effectLst/>
                        <a:latin typeface="+mn-lt"/>
                        <a:ea typeface="ＭＳ Ｐゴシック" charset="-12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400" b="0" i="0" u="none" strike="noStrike" cap="none" normalizeH="0" baseline="0">
                        <a:ln>
                          <a:noFill/>
                        </a:ln>
                        <a:solidFill>
                          <a:schemeClr val="tx1"/>
                        </a:solidFill>
                        <a:effectLst/>
                        <a:latin typeface="+mn-lt"/>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Quote or word from article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Question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6858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“mandatory recycling”</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x-none" sz="2400" b="0" i="0" u="none" strike="noStrike" cap="none" normalizeH="0" baseline="0">
                          <a:ln>
                            <a:noFill/>
                          </a:ln>
                          <a:solidFill>
                            <a:schemeClr val="tx1"/>
                          </a:solidFill>
                          <a:effectLst/>
                          <a:latin typeface="+mn-lt"/>
                          <a:ea typeface="ＭＳ Ｐゴシック" charset="-128"/>
                        </a:rPr>
                        <a:t>Can people be forced to recycle?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400" b="0" i="0" u="none" strike="noStrike" cap="none" normalizeH="0" baseline="0">
                        <a:ln>
                          <a:noFill/>
                        </a:ln>
                        <a:solidFill>
                          <a:schemeClr val="tx1"/>
                        </a:solidFill>
                        <a:effectLst/>
                        <a:latin typeface="+mn-lt"/>
                        <a:ea typeface="ＭＳ Ｐゴシック" charset="-12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ea typeface="ＭＳ Ｐゴシック" charset="-128"/>
                        </a:defRPr>
                      </a:lvl1pPr>
                      <a:lvl2pPr marL="37931725" indent="-37474525">
                        <a:spcBef>
                          <a:spcPct val="20000"/>
                        </a:spcBef>
                        <a:defRPr sz="2400">
                          <a:solidFill>
                            <a:schemeClr val="tx1"/>
                          </a:solidFill>
                          <a:latin typeface="Arial" charset="0"/>
                          <a:ea typeface="ＭＳ Ｐゴシック" charset="-128"/>
                        </a:defRPr>
                      </a:lvl2pPr>
                      <a:lvl3pPr>
                        <a:spcBef>
                          <a:spcPct val="20000"/>
                        </a:spcBef>
                        <a:defRPr sz="2000">
                          <a:solidFill>
                            <a:schemeClr val="tx1"/>
                          </a:solidFill>
                          <a:latin typeface="Arial" charset="0"/>
                          <a:ea typeface="ＭＳ Ｐゴシック" charset="-128"/>
                        </a:defRPr>
                      </a:lvl3pPr>
                      <a:lvl4pPr>
                        <a:spcBef>
                          <a:spcPct val="20000"/>
                        </a:spcBef>
                        <a:defRPr>
                          <a:solidFill>
                            <a:schemeClr val="tx1"/>
                          </a:solidFill>
                          <a:latin typeface="Arial" charset="0"/>
                          <a:ea typeface="ＭＳ Ｐゴシック" charset="-128"/>
                        </a:defRPr>
                      </a:lvl4pPr>
                      <a:lvl5pPr>
                        <a:spcBef>
                          <a:spcPct val="20000"/>
                        </a:spcBef>
                        <a:defRPr>
                          <a:solidFill>
                            <a:schemeClr val="tx1"/>
                          </a:solidFill>
                          <a:latin typeface="Arial" charset="0"/>
                          <a:ea typeface="ＭＳ Ｐゴシック" charset="-128"/>
                        </a:defRPr>
                      </a:lvl5pPr>
                      <a:lvl6pPr marL="457200" eaLnBrk="0" fontAlgn="base" hangingPunct="0">
                        <a:spcBef>
                          <a:spcPct val="20000"/>
                        </a:spcBef>
                        <a:spcAft>
                          <a:spcPct val="0"/>
                        </a:spcAft>
                        <a:defRPr>
                          <a:solidFill>
                            <a:schemeClr val="tx1"/>
                          </a:solidFill>
                          <a:latin typeface="Arial" charset="0"/>
                          <a:ea typeface="ＭＳ Ｐゴシック" charset="-128"/>
                        </a:defRPr>
                      </a:lvl6pPr>
                      <a:lvl7pPr marL="914400" eaLnBrk="0" fontAlgn="base" hangingPunct="0">
                        <a:spcBef>
                          <a:spcPct val="20000"/>
                        </a:spcBef>
                        <a:spcAft>
                          <a:spcPct val="0"/>
                        </a:spcAft>
                        <a:defRPr>
                          <a:solidFill>
                            <a:schemeClr val="tx1"/>
                          </a:solidFill>
                          <a:latin typeface="Arial" charset="0"/>
                          <a:ea typeface="ＭＳ Ｐゴシック" charset="-128"/>
                        </a:defRPr>
                      </a:lvl7pPr>
                      <a:lvl8pPr marL="1371600" eaLnBrk="0" fontAlgn="base" hangingPunct="0">
                        <a:spcBef>
                          <a:spcPct val="20000"/>
                        </a:spcBef>
                        <a:spcAft>
                          <a:spcPct val="0"/>
                        </a:spcAft>
                        <a:defRPr>
                          <a:solidFill>
                            <a:schemeClr val="tx1"/>
                          </a:solidFill>
                          <a:latin typeface="Arial" charset="0"/>
                          <a:ea typeface="ＭＳ Ｐゴシック" charset="-128"/>
                        </a:defRPr>
                      </a:lvl8pPr>
                      <a:lvl9pPr marL="1828800" eaLnBrk="0" fontAlgn="base" hangingPunct="0">
                        <a:spcBef>
                          <a:spcPct val="20000"/>
                        </a:spcBef>
                        <a:spcAft>
                          <a:spcPct val="0"/>
                        </a:spcAft>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x-none" altLang="x-none" sz="2400" b="0" i="0" u="none" strike="noStrike" cap="none" normalizeH="0" baseline="0">
                        <a:ln>
                          <a:noFill/>
                        </a:ln>
                        <a:solidFill>
                          <a:schemeClr val="tx1"/>
                        </a:solidFill>
                        <a:effectLst/>
                        <a:latin typeface="+mn-lt"/>
                        <a:ea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1067481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628650" y="365126"/>
            <a:ext cx="7865645" cy="982411"/>
          </a:xfrm>
          <a:solidFill>
            <a:schemeClr val="accent1"/>
          </a:solidFill>
        </p:spPr>
        <p:txBody>
          <a:bodyPr/>
          <a:lstStyle/>
          <a:p>
            <a:pPr algn="ctr" eaLnBrk="1" hangingPunct="1"/>
            <a:r>
              <a:rPr lang="en-US" altLang="x-none">
                <a:solidFill>
                  <a:schemeClr val="tx1"/>
                </a:solidFill>
              </a:rPr>
              <a:t>After Reading Strategies</a:t>
            </a:r>
          </a:p>
        </p:txBody>
      </p:sp>
      <p:pic>
        <p:nvPicPr>
          <p:cNvPr id="74755" name="Picture 3" descr="puzz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5575" y="1752600"/>
            <a:ext cx="64452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5818739"/>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28649" y="365126"/>
            <a:ext cx="7913771" cy="1042569"/>
          </a:xfrm>
          <a:solidFill>
            <a:schemeClr val="accent1"/>
          </a:solidFill>
        </p:spPr>
        <p:txBody>
          <a:bodyPr/>
          <a:lstStyle/>
          <a:p>
            <a:pPr algn="ctr" eaLnBrk="1" hangingPunct="1"/>
            <a:r>
              <a:rPr lang="en-US" altLang="x-none">
                <a:solidFill>
                  <a:schemeClr val="tx1"/>
                </a:solidFill>
              </a:rPr>
              <a:t>Most Important Word</a:t>
            </a:r>
          </a:p>
        </p:txBody>
      </p:sp>
      <p:sp>
        <p:nvSpPr>
          <p:cNvPr id="78851" name="Text Box 3"/>
          <p:cNvSpPr txBox="1">
            <a:spLocks noChangeArrowheads="1"/>
          </p:cNvSpPr>
          <p:nvPr/>
        </p:nvSpPr>
        <p:spPr bwMode="auto">
          <a:xfrm>
            <a:off x="628649" y="1736558"/>
            <a:ext cx="80772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latin typeface="+mn-lt"/>
              </a:rPr>
              <a:t>To review, choose 3-4 words that you feel are the most important words in the passage based on evidence in the text. Be ready to explain why you chose each word. </a:t>
            </a:r>
            <a:endParaRPr lang="en-US" altLang="x-none">
              <a:latin typeface="+mn-lt"/>
            </a:endParaRPr>
          </a:p>
        </p:txBody>
      </p:sp>
      <p:sp>
        <p:nvSpPr>
          <p:cNvPr id="2" name="TextBox 1"/>
          <p:cNvSpPr txBox="1"/>
          <p:nvPr/>
        </p:nvSpPr>
        <p:spPr>
          <a:xfrm>
            <a:off x="4066673" y="4575008"/>
            <a:ext cx="4475747" cy="1938992"/>
          </a:xfrm>
          <a:prstGeom prst="rect">
            <a:avLst/>
          </a:prstGeom>
          <a:noFill/>
        </p:spPr>
        <p:txBody>
          <a:bodyPr wrap="square" rtlCol="0">
            <a:spAutoFit/>
          </a:bodyPr>
          <a:lstStyle/>
          <a:p>
            <a:r>
              <a:rPr lang="en-US" sz="2400"/>
              <a:t>Or select important words and have students explain</a:t>
            </a:r>
            <a:r>
              <a:rPr lang="is-IS" sz="2400"/>
              <a:t>…</a:t>
            </a:r>
          </a:p>
          <a:p>
            <a:pPr marL="457200" indent="-457200">
              <a:buFont typeface="+mj-lt"/>
              <a:buAutoNum type="arabicPeriod"/>
            </a:pPr>
            <a:r>
              <a:rPr lang="en-US" sz="2400"/>
              <a:t>nutrients</a:t>
            </a:r>
          </a:p>
          <a:p>
            <a:pPr marL="457200" indent="-457200">
              <a:buFont typeface="+mj-lt"/>
              <a:buAutoNum type="arabicPeriod"/>
            </a:pPr>
            <a:r>
              <a:rPr lang="en-US" sz="2400"/>
              <a:t>sustainability</a:t>
            </a:r>
          </a:p>
          <a:p>
            <a:pPr marL="457200" indent="-457200">
              <a:buFont typeface="+mj-lt"/>
              <a:buAutoNum type="arabicPeriod"/>
            </a:pPr>
            <a:r>
              <a:rPr lang="en-US" sz="2400"/>
              <a:t>invested</a:t>
            </a:r>
            <a:endParaRPr lang="is-IS" sz="2400"/>
          </a:p>
        </p:txBody>
      </p:sp>
    </p:spTree>
    <p:extLst>
      <p:ext uri="{BB962C8B-B14F-4D97-AF65-F5344CB8AC3E}">
        <p14:creationId xmlns:p14="http://schemas.microsoft.com/office/powerpoint/2010/main" val="1738413885"/>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784374" y="132348"/>
            <a:ext cx="7649076" cy="692068"/>
          </a:xfrm>
          <a:solidFill>
            <a:schemeClr val="accent1"/>
          </a:solidFill>
        </p:spPr>
        <p:txBody>
          <a:bodyPr>
            <a:normAutofit fontScale="90000"/>
          </a:bodyPr>
          <a:lstStyle/>
          <a:p>
            <a:pPr algn="ctr" eaLnBrk="1" hangingPunct="1"/>
            <a:r>
              <a:rPr lang="en-US" altLang="x-none">
                <a:solidFill>
                  <a:schemeClr val="tx1"/>
                </a:solidFill>
              </a:rPr>
              <a:t>Anticipation Guide</a:t>
            </a:r>
          </a:p>
        </p:txBody>
      </p:sp>
      <p:graphicFrame>
        <p:nvGraphicFramePr>
          <p:cNvPr id="4" name="Content Placeholder 3"/>
          <p:cNvGraphicFramePr>
            <a:graphicFrameLocks noGrp="1"/>
          </p:cNvGraphicFramePr>
          <p:nvPr>
            <p:ph sz="half" idx="1"/>
            <p:extLst/>
          </p:nvPr>
        </p:nvGraphicFramePr>
        <p:xfrm>
          <a:off x="120316" y="2363452"/>
          <a:ext cx="8833183" cy="3544231"/>
        </p:xfrm>
        <a:graphic>
          <a:graphicData uri="http://schemas.openxmlformats.org/drawingml/2006/table">
            <a:tbl>
              <a:tblPr firstRow="1" bandRow="1">
                <a:tableStyleId>{5C22544A-7EE6-4342-B048-85BDC9FD1C3A}</a:tableStyleId>
              </a:tblPr>
              <a:tblGrid>
                <a:gridCol w="739877"/>
                <a:gridCol w="4397607"/>
                <a:gridCol w="1094874"/>
                <a:gridCol w="1143000"/>
                <a:gridCol w="1457825"/>
              </a:tblGrid>
              <a:tr h="692569">
                <a:tc>
                  <a:txBody>
                    <a:bodyPr/>
                    <a:lstStyle/>
                    <a:p>
                      <a:endParaRPr lang="en-US"/>
                    </a:p>
                  </a:txBody>
                  <a:tcPr/>
                </a:tc>
                <a:tc>
                  <a:txBody>
                    <a:bodyPr/>
                    <a:lstStyle/>
                    <a:p>
                      <a:endParaRPr lang="en-US"/>
                    </a:p>
                  </a:txBody>
                  <a:tcPr/>
                </a:tc>
                <a:tc>
                  <a:txBody>
                    <a:bodyPr/>
                    <a:lstStyle/>
                    <a:p>
                      <a:pPr algn="ctr"/>
                      <a:r>
                        <a:rPr lang="en-US" sz="1800"/>
                        <a:t>Before Reading</a:t>
                      </a:r>
                    </a:p>
                  </a:txBody>
                  <a:tcPr/>
                </a:tc>
                <a:tc>
                  <a:txBody>
                    <a:bodyPr/>
                    <a:lstStyle/>
                    <a:p>
                      <a:pPr algn="ctr"/>
                      <a:r>
                        <a:rPr lang="en-US" sz="1800"/>
                        <a:t>After Reading</a:t>
                      </a:r>
                    </a:p>
                  </a:txBody>
                  <a:tcPr/>
                </a:tc>
                <a:tc>
                  <a:txBody>
                    <a:bodyPr/>
                    <a:lstStyle/>
                    <a:p>
                      <a:pPr algn="ctr"/>
                      <a:r>
                        <a:rPr lang="en-US" sz="1800"/>
                        <a:t>Evidence</a:t>
                      </a:r>
                    </a:p>
                  </a:txBody>
                  <a:tcPr anchor="ctr"/>
                </a:tc>
              </a:tr>
              <a:tr h="649705">
                <a:tc>
                  <a:txBody>
                    <a:bodyPr/>
                    <a:lstStyle/>
                    <a:p>
                      <a:pPr algn="ctr"/>
                      <a:r>
                        <a:rPr lang="en-US" sz="2400"/>
                        <a:t>1</a:t>
                      </a:r>
                    </a:p>
                  </a:txBody>
                  <a:tcPr anchor="ctr"/>
                </a:tc>
                <a:tc>
                  <a:txBody>
                    <a:bodyPr/>
                    <a:lstStyle/>
                    <a:p>
                      <a:r>
                        <a:rPr lang="en-US" sz="2400"/>
                        <a:t>Many communities</a:t>
                      </a:r>
                      <a:r>
                        <a:rPr lang="en-US" sz="2400" baseline="0"/>
                        <a:t> are doing all that they can to reduce waste. </a:t>
                      </a:r>
                      <a:endParaRPr lang="en-US" sz="2400"/>
                    </a:p>
                  </a:txBody>
                  <a:tcP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endParaRPr lang="en-US" sz="1800"/>
                    </a:p>
                  </a:txBody>
                  <a:tcPr/>
                </a:tc>
              </a:tr>
              <a:tr h="685800">
                <a:tc>
                  <a:txBody>
                    <a:bodyPr/>
                    <a:lstStyle/>
                    <a:p>
                      <a:pPr algn="ctr"/>
                      <a:r>
                        <a:rPr lang="en-US" sz="2400"/>
                        <a:t>2</a:t>
                      </a:r>
                    </a:p>
                  </a:txBody>
                  <a:tcPr anchor="ctr"/>
                </a:tc>
                <a:tc>
                  <a:txBody>
                    <a:bodyPr/>
                    <a:lstStyle/>
                    <a:p>
                      <a:r>
                        <a:rPr lang="en-US" sz="2400"/>
                        <a:t>All substances are either</a:t>
                      </a:r>
                      <a:r>
                        <a:rPr lang="en-US" sz="2400" baseline="0"/>
                        <a:t> biological or technical nutrients.</a:t>
                      </a:r>
                      <a:endParaRPr lang="en-US" sz="2400"/>
                    </a:p>
                  </a:txBody>
                  <a:tcP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endParaRPr lang="en-US" sz="1800"/>
                    </a:p>
                  </a:txBody>
                  <a:tcPr/>
                </a:tc>
              </a:tr>
              <a:tr h="661737">
                <a:tc>
                  <a:txBody>
                    <a:bodyPr/>
                    <a:lstStyle/>
                    <a:p>
                      <a:pPr algn="ctr"/>
                      <a:r>
                        <a:rPr lang="en-US" sz="2400"/>
                        <a:t>3</a:t>
                      </a:r>
                    </a:p>
                  </a:txBody>
                  <a:tcPr anchor="ctr"/>
                </a:tc>
                <a:tc>
                  <a:txBody>
                    <a:bodyPr/>
                    <a:lstStyle/>
                    <a:p>
                      <a:r>
                        <a:rPr lang="en-US" sz="2400"/>
                        <a:t>It is possible to have a zero waste event. </a:t>
                      </a:r>
                    </a:p>
                  </a:txBody>
                  <a:tcP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r>
                        <a:rPr lang="en-US" sz="1800"/>
                        <a:t>Agree</a:t>
                      </a:r>
                      <a:endParaRPr lang="en-US" sz="1800" baseline="0"/>
                    </a:p>
                    <a:p>
                      <a:pPr algn="ctr"/>
                      <a:r>
                        <a:rPr lang="en-US" sz="1800" baseline="0"/>
                        <a:t>Disagree</a:t>
                      </a:r>
                      <a:endParaRPr lang="en-US" sz="1800"/>
                    </a:p>
                  </a:txBody>
                  <a:tcPr anchor="ctr"/>
                </a:tc>
                <a:tc>
                  <a:txBody>
                    <a:bodyPr/>
                    <a:lstStyle/>
                    <a:p>
                      <a:pPr algn="ctr"/>
                      <a:endParaRPr lang="en-US" sz="1800"/>
                    </a:p>
                  </a:txBody>
                  <a:tcPr/>
                </a:tc>
              </a:tr>
              <a:tr h="382782">
                <a:tc>
                  <a:txBody>
                    <a:bodyPr/>
                    <a:lstStyle/>
                    <a:p>
                      <a:endParaRPr lang="en-US"/>
                    </a:p>
                  </a:txBody>
                  <a:tcPr/>
                </a:tc>
                <a:tc>
                  <a:txBody>
                    <a:bodyPr/>
                    <a:lstStyle/>
                    <a:p>
                      <a:endParaRPr lang="en-US"/>
                    </a:p>
                  </a:txBody>
                  <a:tcPr/>
                </a:tc>
                <a:tc>
                  <a:txBody>
                    <a:bodyPr/>
                    <a:lstStyle/>
                    <a:p>
                      <a:pPr algn="ctr"/>
                      <a:endParaRPr lang="en-US" sz="1800"/>
                    </a:p>
                  </a:txBody>
                  <a:tcPr/>
                </a:tc>
                <a:tc>
                  <a:txBody>
                    <a:bodyPr/>
                    <a:lstStyle/>
                    <a:p>
                      <a:pPr algn="ctr"/>
                      <a:endParaRPr lang="en-US" sz="1800"/>
                    </a:p>
                  </a:txBody>
                  <a:tcPr/>
                </a:tc>
                <a:tc>
                  <a:txBody>
                    <a:bodyPr/>
                    <a:lstStyle/>
                    <a:p>
                      <a:pPr algn="ctr"/>
                      <a:endParaRPr lang="en-US" sz="1800"/>
                    </a:p>
                  </a:txBody>
                  <a:tcPr/>
                </a:tc>
              </a:tr>
            </a:tbl>
          </a:graphicData>
        </a:graphic>
      </p:graphicFrame>
      <p:sp>
        <p:nvSpPr>
          <p:cNvPr id="64516" name="Text Box 4"/>
          <p:cNvSpPr txBox="1">
            <a:spLocks noChangeArrowheads="1"/>
          </p:cNvSpPr>
          <p:nvPr/>
        </p:nvSpPr>
        <p:spPr bwMode="auto">
          <a:xfrm>
            <a:off x="266700" y="998621"/>
            <a:ext cx="8686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800">
                <a:latin typeface="+mn-lt"/>
              </a:rPr>
              <a:t>Read the following 3 statements prior to reading the text and decide if you agree or disagree with the statement. Then, predict what you think the text will be about. As you read look for evidence to support your choice. When you finish reading, decide if you have changed your opinion.</a:t>
            </a:r>
          </a:p>
        </p:txBody>
      </p:sp>
    </p:spTree>
    <p:extLst>
      <p:ext uri="{BB962C8B-B14F-4D97-AF65-F5344CB8AC3E}">
        <p14:creationId xmlns:p14="http://schemas.microsoft.com/office/powerpoint/2010/main" val="6662966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649704" y="365127"/>
            <a:ext cx="7865645" cy="946316"/>
          </a:xfrm>
          <a:solidFill>
            <a:schemeClr val="accent1"/>
          </a:solidFill>
        </p:spPr>
        <p:txBody>
          <a:bodyPr/>
          <a:lstStyle/>
          <a:p>
            <a:pPr eaLnBrk="1" hangingPunct="1"/>
            <a:r>
              <a:rPr lang="en-US" altLang="x-none">
                <a:solidFill>
                  <a:schemeClr val="tx1"/>
                </a:solidFill>
              </a:rPr>
              <a:t>Magnet Summaries</a:t>
            </a:r>
          </a:p>
        </p:txBody>
      </p:sp>
      <p:sp>
        <p:nvSpPr>
          <p:cNvPr id="130051" name="Text Box 3"/>
          <p:cNvSpPr txBox="1">
            <a:spLocks noChangeArrowheads="1"/>
          </p:cNvSpPr>
          <p:nvPr/>
        </p:nvSpPr>
        <p:spPr bwMode="auto">
          <a:xfrm>
            <a:off x="639762" y="1586081"/>
            <a:ext cx="8321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Students use this strategy to identify key words. Then, they</a:t>
            </a:r>
          </a:p>
          <a:p>
            <a:r>
              <a:rPr lang="en-US" altLang="x-none">
                <a:latin typeface="+mn-lt"/>
              </a:rPr>
              <a:t>use those key words to write a summary. </a:t>
            </a:r>
          </a:p>
        </p:txBody>
      </p:sp>
      <p:sp>
        <p:nvSpPr>
          <p:cNvPr id="1184772" name="Text Box 4"/>
          <p:cNvSpPr txBox="1">
            <a:spLocks noChangeArrowheads="1"/>
          </p:cNvSpPr>
          <p:nvPr/>
        </p:nvSpPr>
        <p:spPr bwMode="auto">
          <a:xfrm>
            <a:off x="4259178" y="2965688"/>
            <a:ext cx="3982453" cy="2308324"/>
          </a:xfrm>
          <a:prstGeom prst="rect">
            <a:avLst/>
          </a:prstGeom>
          <a:solidFill>
            <a:schemeClr val="accent1"/>
          </a:solidFill>
          <a:ln>
            <a:noFill/>
          </a:ln>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Zero waste may be achievable but it will require attention to product sustainablity and consumers who are willing to eliminate waste by focusing on 2 new Rs – refuse and rot. </a:t>
            </a:r>
          </a:p>
        </p:txBody>
      </p:sp>
      <p:sp>
        <p:nvSpPr>
          <p:cNvPr id="130053" name="Rectangle 5"/>
          <p:cNvSpPr>
            <a:spLocks noChangeArrowheads="1"/>
          </p:cNvSpPr>
          <p:nvPr/>
        </p:nvSpPr>
        <p:spPr bwMode="auto">
          <a:xfrm>
            <a:off x="5592763" y="610711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a:p>
        </p:txBody>
      </p:sp>
      <p:sp>
        <p:nvSpPr>
          <p:cNvPr id="130054" name="Text Box 6"/>
          <p:cNvSpPr txBox="1">
            <a:spLocks noChangeArrowheads="1"/>
          </p:cNvSpPr>
          <p:nvPr/>
        </p:nvSpPr>
        <p:spPr bwMode="auto">
          <a:xfrm>
            <a:off x="6342207" y="6379647"/>
            <a:ext cx="2679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800">
                <a:latin typeface="+mn-lt"/>
              </a:rPr>
              <a:t>Strategy from Buehl, 2001</a:t>
            </a:r>
            <a:endParaRPr lang="en-US" altLang="x-none">
              <a:latin typeface="+mn-lt"/>
            </a:endParaRPr>
          </a:p>
        </p:txBody>
      </p:sp>
      <p:sp>
        <p:nvSpPr>
          <p:cNvPr id="130055" name="Text Box 7"/>
          <p:cNvSpPr txBox="1">
            <a:spLocks noChangeArrowheads="1"/>
          </p:cNvSpPr>
          <p:nvPr/>
        </p:nvSpPr>
        <p:spPr bwMode="auto">
          <a:xfrm>
            <a:off x="1167231" y="2691716"/>
            <a:ext cx="1872629" cy="3046988"/>
          </a:xfrm>
          <a:prstGeom prst="rect">
            <a:avLst/>
          </a:prstGeom>
          <a:solidFill>
            <a:schemeClr val="accent1"/>
          </a:solidFill>
          <a:ln>
            <a:noFill/>
          </a:ln>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eliminate</a:t>
            </a:r>
          </a:p>
          <a:p>
            <a:r>
              <a:rPr lang="en-US" altLang="x-none">
                <a:latin typeface="+mn-lt"/>
              </a:rPr>
              <a:t>waste</a:t>
            </a:r>
          </a:p>
          <a:p>
            <a:r>
              <a:rPr lang="en-US" altLang="x-none">
                <a:latin typeface="+mn-lt"/>
              </a:rPr>
              <a:t>refuse</a:t>
            </a:r>
          </a:p>
          <a:p>
            <a:r>
              <a:rPr lang="en-US" altLang="x-none">
                <a:latin typeface="+mn-lt"/>
              </a:rPr>
              <a:t>rot</a:t>
            </a:r>
          </a:p>
          <a:p>
            <a:r>
              <a:rPr lang="en-US" altLang="x-none">
                <a:latin typeface="+mn-lt"/>
              </a:rPr>
              <a:t>sustainability</a:t>
            </a:r>
          </a:p>
          <a:p>
            <a:r>
              <a:rPr lang="en-US" altLang="x-none">
                <a:latin typeface="+mn-lt"/>
              </a:rPr>
              <a:t>consumers</a:t>
            </a:r>
          </a:p>
          <a:p>
            <a:r>
              <a:rPr lang="en-US" altLang="x-none">
                <a:latin typeface="+mn-lt"/>
              </a:rPr>
              <a:t>achievable</a:t>
            </a:r>
          </a:p>
          <a:p>
            <a:r>
              <a:rPr lang="en-US" altLang="x-none">
                <a:latin typeface="+mn-lt"/>
              </a:rPr>
              <a:t>zero</a:t>
            </a:r>
          </a:p>
        </p:txBody>
      </p:sp>
    </p:spTree>
    <p:extLst>
      <p:ext uri="{BB962C8B-B14F-4D97-AF65-F5344CB8AC3E}">
        <p14:creationId xmlns:p14="http://schemas.microsoft.com/office/powerpoint/2010/main" val="18049157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84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477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745958" y="304800"/>
            <a:ext cx="7712242" cy="970547"/>
          </a:xfrm>
          <a:solidFill>
            <a:schemeClr val="accent1"/>
          </a:solidFill>
        </p:spPr>
        <p:txBody>
          <a:bodyPr/>
          <a:lstStyle/>
          <a:p>
            <a:pPr algn="ctr" eaLnBrk="1" hangingPunct="1"/>
            <a:r>
              <a:rPr lang="en-US" altLang="x-none">
                <a:solidFill>
                  <a:schemeClr val="tx1"/>
                </a:solidFill>
              </a:rPr>
              <a:t>Teammates Consult</a:t>
            </a:r>
          </a:p>
        </p:txBody>
      </p:sp>
      <p:sp>
        <p:nvSpPr>
          <p:cNvPr id="150531" name="Text Box 3"/>
          <p:cNvSpPr txBox="1">
            <a:spLocks noChangeArrowheads="1"/>
          </p:cNvSpPr>
          <p:nvPr/>
        </p:nvSpPr>
        <p:spPr bwMode="auto">
          <a:xfrm>
            <a:off x="577850" y="2021304"/>
            <a:ext cx="80006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latin typeface="+mn-lt"/>
              </a:rPr>
              <a:t>What are the challenges of zero waste initiatives? Do you see yourself as part of the solution or part of the problem? Why?</a:t>
            </a:r>
          </a:p>
        </p:txBody>
      </p:sp>
      <p:sp>
        <p:nvSpPr>
          <p:cNvPr id="150532" name="Text Box 4"/>
          <p:cNvSpPr txBox="1">
            <a:spLocks noChangeArrowheads="1"/>
          </p:cNvSpPr>
          <p:nvPr/>
        </p:nvSpPr>
        <p:spPr bwMode="auto">
          <a:xfrm>
            <a:off x="1615529" y="3857625"/>
            <a:ext cx="5831981" cy="830997"/>
          </a:xfrm>
          <a:prstGeom prst="rect">
            <a:avLst/>
          </a:prstGeom>
          <a:solidFill>
            <a:schemeClr val="accent1"/>
          </a:solidFill>
          <a:ln>
            <a:noFill/>
          </a:ln>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latin typeface="+mn-lt"/>
              </a:rPr>
              <a:t>Discuss with your group. Then, pick up a pen </a:t>
            </a:r>
          </a:p>
          <a:p>
            <a:pPr algn="ctr"/>
            <a:r>
              <a:rPr lang="en-US" altLang="x-none">
                <a:latin typeface="+mn-lt"/>
              </a:rPr>
              <a:t>and write an answer in your own words.</a:t>
            </a:r>
          </a:p>
        </p:txBody>
      </p:sp>
    </p:spTree>
    <p:extLst>
      <p:ext uri="{BB962C8B-B14F-4D97-AF65-F5344CB8AC3E}">
        <p14:creationId xmlns:p14="http://schemas.microsoft.com/office/powerpoint/2010/main" val="17153546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5209" y="4199019"/>
            <a:ext cx="5630779" cy="2308324"/>
          </a:xfrm>
          <a:prstGeom prst="rect">
            <a:avLst/>
          </a:prstGeom>
          <a:noFill/>
        </p:spPr>
        <p:txBody>
          <a:bodyPr wrap="square" rtlCol="0">
            <a:spAutoFit/>
          </a:bodyPr>
          <a:lstStyle/>
          <a:p>
            <a:pPr marL="342900" indent="-342900">
              <a:buFont typeface="+mj-lt"/>
              <a:buAutoNum type="arabicPeriod"/>
            </a:pPr>
            <a:r>
              <a:rPr lang="en-US" sz="2400"/>
              <a:t>What will you do before students read the text?</a:t>
            </a:r>
          </a:p>
          <a:p>
            <a:pPr marL="342900" indent="-342900">
              <a:buFont typeface="+mj-lt"/>
              <a:buAutoNum type="arabicPeriod"/>
            </a:pPr>
            <a:r>
              <a:rPr lang="en-US" sz="2400"/>
              <a:t>What will students do when they are reading the text?</a:t>
            </a:r>
          </a:p>
          <a:p>
            <a:pPr marL="342900" indent="-342900">
              <a:buFont typeface="+mj-lt"/>
              <a:buAutoNum type="arabicPeriod"/>
            </a:pPr>
            <a:r>
              <a:rPr lang="en-US" sz="2400"/>
              <a:t>What will students do after reading the text?</a:t>
            </a:r>
          </a:p>
        </p:txBody>
      </p:sp>
      <p:pic>
        <p:nvPicPr>
          <p:cNvPr id="3" name="Picture 2"/>
          <p:cNvPicPr>
            <a:picLocks noChangeAspect="1"/>
          </p:cNvPicPr>
          <p:nvPr/>
        </p:nvPicPr>
        <p:blipFill>
          <a:blip r:embed="rId2"/>
          <a:stretch>
            <a:fillRect/>
          </a:stretch>
        </p:blipFill>
        <p:spPr>
          <a:xfrm>
            <a:off x="1564105" y="582437"/>
            <a:ext cx="6051883" cy="3389054"/>
          </a:xfrm>
          <a:prstGeom prst="rect">
            <a:avLst/>
          </a:prstGeom>
        </p:spPr>
      </p:pic>
    </p:spTree>
    <p:extLst>
      <p:ext uri="{BB962C8B-B14F-4D97-AF65-F5344CB8AC3E}">
        <p14:creationId xmlns:p14="http://schemas.microsoft.com/office/powerpoint/2010/main" val="8904589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6134100" y="1371600"/>
            <a:ext cx="2476500" cy="2082800"/>
            <a:chOff x="6134100" y="1371600"/>
            <a:chExt cx="2476500" cy="2082800"/>
          </a:xfrm>
        </p:grpSpPr>
        <p:pic>
          <p:nvPicPr>
            <p:cNvPr id="65541" name="Picture 15" descr="coop learning images.jpg"/>
            <p:cNvPicPr>
              <a:picLocks noChangeAspect="1"/>
            </p:cNvPicPr>
            <p:nvPr/>
          </p:nvPicPr>
          <p:blipFill>
            <a:blip r:embed="rId3"/>
            <a:srcRect/>
            <a:stretch>
              <a:fillRect/>
            </a:stretch>
          </p:blipFill>
          <p:spPr bwMode="auto">
            <a:xfrm>
              <a:off x="6134100" y="1371600"/>
              <a:ext cx="2476500" cy="2082800"/>
            </a:xfrm>
            <a:prstGeom prst="rect">
              <a:avLst/>
            </a:prstGeom>
            <a:noFill/>
            <a:ln w="9525">
              <a:noFill/>
              <a:miter lim="800000"/>
              <a:headEnd/>
              <a:tailEnd/>
            </a:ln>
          </p:spPr>
        </p:pic>
        <p:pic>
          <p:nvPicPr>
            <p:cNvPr id="65542" name="Picture 16" descr="answer-girl2-color.gif"/>
            <p:cNvPicPr>
              <a:picLocks noChangeAspect="1"/>
            </p:cNvPicPr>
            <p:nvPr/>
          </p:nvPicPr>
          <p:blipFill>
            <a:blip r:embed="rId4"/>
            <a:srcRect/>
            <a:stretch>
              <a:fillRect/>
            </a:stretch>
          </p:blipFill>
          <p:spPr bwMode="auto">
            <a:xfrm>
              <a:off x="6172200" y="2667000"/>
              <a:ext cx="381000" cy="457200"/>
            </a:xfrm>
            <a:prstGeom prst="rect">
              <a:avLst/>
            </a:prstGeom>
            <a:noFill/>
            <a:ln w="9525">
              <a:noFill/>
              <a:miter lim="800000"/>
              <a:headEnd/>
              <a:tailEnd/>
            </a:ln>
          </p:spPr>
        </p:pic>
        <p:pic>
          <p:nvPicPr>
            <p:cNvPr id="65543" name="Picture 8" descr="answer-boy-color.gif"/>
            <p:cNvPicPr>
              <a:picLocks noChangeAspect="1"/>
            </p:cNvPicPr>
            <p:nvPr/>
          </p:nvPicPr>
          <p:blipFill>
            <a:blip r:embed="rId5"/>
            <a:srcRect/>
            <a:stretch>
              <a:fillRect/>
            </a:stretch>
          </p:blipFill>
          <p:spPr bwMode="auto">
            <a:xfrm>
              <a:off x="6172200" y="1676400"/>
              <a:ext cx="381000" cy="457200"/>
            </a:xfrm>
            <a:prstGeom prst="rect">
              <a:avLst/>
            </a:prstGeom>
            <a:noFill/>
            <a:ln w="9525">
              <a:noFill/>
              <a:miter lim="800000"/>
              <a:headEnd/>
              <a:tailEnd/>
            </a:ln>
          </p:spPr>
        </p:pic>
        <p:pic>
          <p:nvPicPr>
            <p:cNvPr id="65544" name="Picture 10" descr="answer-girl2-color.gif"/>
            <p:cNvPicPr>
              <a:picLocks noChangeAspect="1"/>
            </p:cNvPicPr>
            <p:nvPr/>
          </p:nvPicPr>
          <p:blipFill>
            <a:blip r:embed="rId4"/>
            <a:srcRect/>
            <a:stretch>
              <a:fillRect/>
            </a:stretch>
          </p:blipFill>
          <p:spPr bwMode="auto">
            <a:xfrm>
              <a:off x="8229600" y="1676400"/>
              <a:ext cx="381000" cy="457200"/>
            </a:xfrm>
            <a:prstGeom prst="rect">
              <a:avLst/>
            </a:prstGeom>
            <a:noFill/>
            <a:ln w="9525">
              <a:noFill/>
              <a:miter lim="800000"/>
              <a:headEnd/>
              <a:tailEnd/>
            </a:ln>
          </p:spPr>
        </p:pic>
        <p:pic>
          <p:nvPicPr>
            <p:cNvPr id="65545" name="Picture 17" descr="answer-boy-color.gif"/>
            <p:cNvPicPr>
              <a:picLocks noChangeAspect="1"/>
            </p:cNvPicPr>
            <p:nvPr/>
          </p:nvPicPr>
          <p:blipFill>
            <a:blip r:embed="rId5"/>
            <a:srcRect/>
            <a:stretch>
              <a:fillRect/>
            </a:stretch>
          </p:blipFill>
          <p:spPr bwMode="auto">
            <a:xfrm>
              <a:off x="8229600" y="2667000"/>
              <a:ext cx="381000" cy="457200"/>
            </a:xfrm>
            <a:prstGeom prst="rect">
              <a:avLst/>
            </a:prstGeom>
            <a:noFill/>
            <a:ln w="9525">
              <a:noFill/>
              <a:miter lim="800000"/>
              <a:headEnd/>
              <a:tailEnd/>
            </a:ln>
          </p:spPr>
        </p:pic>
      </p:grpSp>
      <p:sp>
        <p:nvSpPr>
          <p:cNvPr id="5" name="Title 4"/>
          <p:cNvSpPr>
            <a:spLocks noGrp="1"/>
          </p:cNvSpPr>
          <p:nvPr>
            <p:ph type="title"/>
          </p:nvPr>
        </p:nvSpPr>
        <p:spPr/>
        <p:txBody>
          <a:bodyPr/>
          <a:lstStyle/>
          <a:p>
            <a:r>
              <a:rPr lang="en-US" i="1" dirty="0">
                <a:solidFill>
                  <a:schemeClr val="accent3">
                    <a:lumMod val="40000"/>
                    <a:lumOff val="60000"/>
                  </a:schemeClr>
                </a:solidFill>
              </a:rPr>
              <a:t>Numbered Heads Together</a:t>
            </a:r>
            <a:endParaRPr lang="en-US" dirty="0">
              <a:solidFill>
                <a:schemeClr val="accent3">
                  <a:lumMod val="40000"/>
                  <a:lumOff val="60000"/>
                </a:schemeClr>
              </a:solidFill>
            </a:endParaRPr>
          </a:p>
        </p:txBody>
      </p:sp>
      <p:sp>
        <p:nvSpPr>
          <p:cNvPr id="6" name="Content Placeholder 5"/>
          <p:cNvSpPr>
            <a:spLocks noGrp="1"/>
          </p:cNvSpPr>
          <p:nvPr>
            <p:ph idx="1"/>
          </p:nvPr>
        </p:nvSpPr>
        <p:spPr/>
        <p:txBody>
          <a:bodyPr>
            <a:normAutofit lnSpcReduction="10000"/>
          </a:bodyPr>
          <a:lstStyle/>
          <a:p>
            <a:pPr marL="0" indent="0">
              <a:lnSpc>
                <a:spcPct val="150000"/>
              </a:lnSpc>
              <a:spcBef>
                <a:spcPts val="0"/>
              </a:spcBef>
              <a:buNone/>
            </a:pPr>
            <a:r>
              <a:rPr lang="en-US" dirty="0">
                <a:solidFill>
                  <a:schemeClr val="tx1">
                    <a:lumMod val="95000"/>
                  </a:schemeClr>
                </a:solidFill>
              </a:rPr>
              <a:t>Directions:  Students assemble into </a:t>
            </a:r>
          </a:p>
          <a:p>
            <a:pPr marL="0" indent="0">
              <a:lnSpc>
                <a:spcPct val="150000"/>
              </a:lnSpc>
              <a:spcBef>
                <a:spcPts val="0"/>
              </a:spcBef>
              <a:buNone/>
            </a:pPr>
            <a:r>
              <a:rPr lang="en-US" dirty="0">
                <a:solidFill>
                  <a:schemeClr val="tx1">
                    <a:lumMod val="95000"/>
                  </a:schemeClr>
                </a:solidFill>
              </a:rPr>
              <a:t>groups and number off.  The teacher </a:t>
            </a:r>
          </a:p>
          <a:p>
            <a:pPr marL="0" indent="0">
              <a:lnSpc>
                <a:spcPct val="150000"/>
              </a:lnSpc>
              <a:spcBef>
                <a:spcPts val="0"/>
              </a:spcBef>
              <a:buNone/>
            </a:pPr>
            <a:r>
              <a:rPr lang="en-US" dirty="0">
                <a:solidFill>
                  <a:schemeClr val="tx1">
                    <a:lumMod val="95000"/>
                  </a:schemeClr>
                </a:solidFill>
              </a:rPr>
              <a:t>asks a question and tells the groups to </a:t>
            </a:r>
          </a:p>
          <a:p>
            <a:pPr marL="0" indent="0">
              <a:lnSpc>
                <a:spcPct val="150000"/>
              </a:lnSpc>
              <a:spcBef>
                <a:spcPts val="0"/>
              </a:spcBef>
              <a:buNone/>
            </a:pPr>
            <a:r>
              <a:rPr lang="en-US" dirty="0">
                <a:solidFill>
                  <a:schemeClr val="tx1">
                    <a:lumMod val="95000"/>
                  </a:schemeClr>
                </a:solidFill>
              </a:rPr>
              <a:t>put their heads together to discuss it.  The teacher calls a number and selects a group.  The student with that number in that group answers.  The teacher asks the students of the same number from the other groups if they agree with the response or asks them to elaborate on the response.</a:t>
            </a:r>
          </a:p>
          <a:p>
            <a:pPr marL="0" indent="0">
              <a:lnSpc>
                <a:spcPct val="150000"/>
              </a:lnSpc>
              <a:spcBef>
                <a:spcPts val="0"/>
              </a:spcBef>
              <a:buNone/>
            </a:pPr>
            <a:endParaRPr lang="en-US" dirty="0"/>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6</a:t>
            </a:fld>
            <a:endParaRPr lang="en-US" dirty="0"/>
          </a:p>
        </p:txBody>
      </p:sp>
    </p:spTree>
    <p:extLst>
      <p:ext uri="{BB962C8B-B14F-4D97-AF65-F5344CB8AC3E}">
        <p14:creationId xmlns:p14="http://schemas.microsoft.com/office/powerpoint/2010/main" val="11629265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4995"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4996"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4997" name="Rectangle 6"/>
          <p:cNvSpPr>
            <a:spLocks noGrp="1" noChangeArrowheads="1"/>
          </p:cNvSpPr>
          <p:nvPr>
            <p:ph type="title"/>
          </p:nvPr>
        </p:nvSpPr>
        <p:spPr>
          <a:xfrm>
            <a:off x="685800" y="762000"/>
            <a:ext cx="7772400" cy="1143000"/>
          </a:xfrm>
        </p:spPr>
        <p:txBody>
          <a:bodyPr/>
          <a:lstStyle/>
          <a:p>
            <a:pPr algn="l" eaLnBrk="1" hangingPunct="1"/>
            <a:r>
              <a:rPr lang="en-US" altLang="x-none" b="1">
                <a:solidFill>
                  <a:schemeClr val="accent6"/>
                </a:solidFill>
              </a:rPr>
              <a:t>A</a:t>
            </a:r>
            <a:r>
              <a:rPr lang="en-US" altLang="x-none">
                <a:solidFill>
                  <a:schemeClr val="tx1"/>
                </a:solidFill>
              </a:rPr>
              <a:t>.C.T.I.V.E</a:t>
            </a:r>
          </a:p>
        </p:txBody>
      </p:sp>
      <p:sp>
        <p:nvSpPr>
          <p:cNvPr id="84998" name="Text Box 7"/>
          <p:cNvSpPr txBox="1">
            <a:spLocks noChangeArrowheads="1"/>
          </p:cNvSpPr>
          <p:nvPr/>
        </p:nvSpPr>
        <p:spPr bwMode="auto">
          <a:xfrm>
            <a:off x="669925" y="1882775"/>
            <a:ext cx="30312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b="1">
                <a:solidFill>
                  <a:schemeClr val="accent6"/>
                </a:solidFill>
                <a:latin typeface="+mn-lt"/>
              </a:rPr>
              <a:t>Ask Questions</a:t>
            </a:r>
            <a:endParaRPr lang="en-US" altLang="x-none" b="1">
              <a:solidFill>
                <a:schemeClr val="accent6"/>
              </a:solidFill>
              <a:latin typeface="+mn-lt"/>
            </a:endParaRPr>
          </a:p>
        </p:txBody>
      </p:sp>
      <p:sp>
        <p:nvSpPr>
          <p:cNvPr id="84999" name="Text Box 8"/>
          <p:cNvSpPr txBox="1">
            <a:spLocks noChangeArrowheads="1"/>
          </p:cNvSpPr>
          <p:nvPr/>
        </p:nvSpPr>
        <p:spPr bwMode="auto">
          <a:xfrm>
            <a:off x="669925" y="3301315"/>
            <a:ext cx="77882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Who? 			What?			When?   </a:t>
            </a:r>
          </a:p>
          <a:p>
            <a:endParaRPr lang="en-US" altLang="x-none">
              <a:latin typeface="+mn-lt"/>
            </a:endParaRPr>
          </a:p>
          <a:p>
            <a:r>
              <a:rPr lang="en-US" altLang="x-none">
                <a:latin typeface="+mn-lt"/>
              </a:rPr>
              <a:t>Where? 		Why?			Which would?</a:t>
            </a:r>
          </a:p>
          <a:p>
            <a:endParaRPr lang="en-US" altLang="x-none">
              <a:latin typeface="+mn-lt"/>
            </a:endParaRPr>
          </a:p>
          <a:p>
            <a:r>
              <a:rPr lang="en-US" altLang="x-none">
                <a:latin typeface="+mn-lt"/>
              </a:rPr>
              <a:t>If….then?		Who can?		How did?</a:t>
            </a:r>
          </a:p>
        </p:txBody>
      </p:sp>
      <p:sp>
        <p:nvSpPr>
          <p:cNvPr id="85000" name="Text Box 9"/>
          <p:cNvSpPr txBox="1">
            <a:spLocks noChangeArrowheads="1"/>
          </p:cNvSpPr>
          <p:nvPr/>
        </p:nvSpPr>
        <p:spPr bwMode="auto">
          <a:xfrm>
            <a:off x="2748761" y="5672358"/>
            <a:ext cx="3826689" cy="461665"/>
          </a:xfrm>
          <a:prstGeom prst="rect">
            <a:avLst/>
          </a:prstGeom>
          <a:solidFill>
            <a:schemeClr val="accent1"/>
          </a:solidFill>
          <a:ln>
            <a:noFill/>
          </a:ln>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Explicit vs. implicit questions</a:t>
            </a:r>
          </a:p>
        </p:txBody>
      </p:sp>
      <p:pic>
        <p:nvPicPr>
          <p:cNvPr id="2" name="Picture 1"/>
          <p:cNvPicPr>
            <a:picLocks noChangeAspect="1"/>
          </p:cNvPicPr>
          <p:nvPr/>
        </p:nvPicPr>
        <p:blipFill>
          <a:blip r:embed="rId3"/>
          <a:stretch>
            <a:fillRect/>
          </a:stretch>
        </p:blipFill>
        <p:spPr>
          <a:xfrm>
            <a:off x="6124074" y="470401"/>
            <a:ext cx="2839453" cy="2982074"/>
          </a:xfrm>
          <a:prstGeom prst="rect">
            <a:avLst/>
          </a:prstGeom>
        </p:spPr>
      </p:pic>
    </p:spTree>
    <p:extLst>
      <p:ext uri="{BB962C8B-B14F-4D97-AF65-F5344CB8AC3E}">
        <p14:creationId xmlns:p14="http://schemas.microsoft.com/office/powerpoint/2010/main" val="6635702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7043"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7044"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7045" name="Rectangle 6"/>
          <p:cNvSpPr>
            <a:spLocks noGrp="1" noChangeArrowheads="1"/>
          </p:cNvSpPr>
          <p:nvPr>
            <p:ph type="title"/>
          </p:nvPr>
        </p:nvSpPr>
        <p:spPr>
          <a:xfrm>
            <a:off x="685800" y="72178"/>
            <a:ext cx="7772400" cy="1143000"/>
          </a:xfrm>
        </p:spPr>
        <p:txBody>
          <a:bodyPr/>
          <a:lstStyle/>
          <a:p>
            <a:pPr algn="l" eaLnBrk="1" hangingPunct="1"/>
            <a:r>
              <a:rPr lang="en-US" altLang="x-none" b="1">
                <a:solidFill>
                  <a:schemeClr val="accent6"/>
                </a:solidFill>
              </a:rPr>
              <a:t>A</a:t>
            </a:r>
            <a:r>
              <a:rPr lang="en-US" altLang="x-none">
                <a:solidFill>
                  <a:schemeClr val="tx1"/>
                </a:solidFill>
              </a:rPr>
              <a:t>.C.T.I.V.E</a:t>
            </a:r>
          </a:p>
        </p:txBody>
      </p:sp>
      <p:sp>
        <p:nvSpPr>
          <p:cNvPr id="87046" name="Text Box 7"/>
          <p:cNvSpPr txBox="1">
            <a:spLocks noChangeArrowheads="1"/>
          </p:cNvSpPr>
          <p:nvPr/>
        </p:nvSpPr>
        <p:spPr bwMode="auto">
          <a:xfrm>
            <a:off x="5257800" y="300778"/>
            <a:ext cx="29029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Ask Questions</a:t>
            </a:r>
            <a:endParaRPr lang="en-US" altLang="x-none">
              <a:solidFill>
                <a:schemeClr val="accent6"/>
              </a:solidFill>
              <a:latin typeface="+mn-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358" y="947109"/>
            <a:ext cx="7905416" cy="202821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358" y="3236494"/>
            <a:ext cx="4098324" cy="34290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0876" y="3621652"/>
            <a:ext cx="4316822" cy="2736954"/>
          </a:xfrm>
          <a:prstGeom prst="rect">
            <a:avLst/>
          </a:prstGeom>
        </p:spPr>
      </p:pic>
    </p:spTree>
    <p:extLst>
      <p:ext uri="{BB962C8B-B14F-4D97-AF65-F5344CB8AC3E}">
        <p14:creationId xmlns:p14="http://schemas.microsoft.com/office/powerpoint/2010/main" val="14477543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9091"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9092"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9093"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a:t>
            </a:r>
            <a:r>
              <a:rPr lang="en-US" altLang="x-none" b="1">
                <a:solidFill>
                  <a:schemeClr val="accent6"/>
                </a:solidFill>
              </a:rPr>
              <a:t>C</a:t>
            </a:r>
            <a:r>
              <a:rPr lang="en-US" altLang="x-none">
                <a:solidFill>
                  <a:schemeClr val="tx1"/>
                </a:solidFill>
              </a:rPr>
              <a:t>.T.I.V.E</a:t>
            </a:r>
          </a:p>
        </p:txBody>
      </p:sp>
      <p:sp>
        <p:nvSpPr>
          <p:cNvPr id="89095" name="Text Box 8"/>
          <p:cNvSpPr txBox="1">
            <a:spLocks noChangeArrowheads="1"/>
          </p:cNvSpPr>
          <p:nvPr/>
        </p:nvSpPr>
        <p:spPr bwMode="auto">
          <a:xfrm>
            <a:off x="677863" y="5029200"/>
            <a:ext cx="77882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Interesting idea		I’m confused		I disagree</a:t>
            </a:r>
          </a:p>
          <a:p>
            <a:r>
              <a:rPr lang="en-US" altLang="x-none">
                <a:latin typeface="+mn-lt"/>
              </a:rPr>
              <a:t>Important idea		I remember 		I’m surprised</a:t>
            </a:r>
          </a:p>
          <a:p>
            <a:r>
              <a:rPr lang="en-US" altLang="x-none">
                <a:latin typeface="+mn-lt"/>
              </a:rPr>
              <a:t>I wonder	</a:t>
            </a:r>
          </a:p>
        </p:txBody>
      </p:sp>
      <p:sp>
        <p:nvSpPr>
          <p:cNvPr id="89096" name="Text Box 9"/>
          <p:cNvSpPr txBox="1">
            <a:spLocks noChangeArrowheads="1"/>
          </p:cNvSpPr>
          <p:nvPr/>
        </p:nvSpPr>
        <p:spPr bwMode="auto">
          <a:xfrm>
            <a:off x="834023" y="4048274"/>
            <a:ext cx="7262501" cy="461665"/>
          </a:xfrm>
          <a:prstGeom prst="rect">
            <a:avLst/>
          </a:prstGeom>
          <a:solidFill>
            <a:schemeClr val="accent1"/>
          </a:solidFill>
          <a:ln>
            <a:noFill/>
          </a:ln>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latin typeface="+mn-lt"/>
              </a:rPr>
              <a:t>Read aloud a short text and think aloud your comments.</a:t>
            </a:r>
          </a:p>
        </p:txBody>
      </p:sp>
      <p:pic>
        <p:nvPicPr>
          <p:cNvPr id="10" name="Picture 9"/>
          <p:cNvPicPr>
            <a:picLocks noChangeAspect="1"/>
          </p:cNvPicPr>
          <p:nvPr/>
        </p:nvPicPr>
        <p:blipFill>
          <a:blip r:embed="rId3"/>
          <a:stretch>
            <a:fillRect/>
          </a:stretch>
        </p:blipFill>
        <p:spPr>
          <a:xfrm>
            <a:off x="6124074" y="470401"/>
            <a:ext cx="2839453" cy="2982074"/>
          </a:xfrm>
          <a:prstGeom prst="rect">
            <a:avLst/>
          </a:prstGeom>
        </p:spPr>
      </p:pic>
    </p:spTree>
    <p:extLst>
      <p:ext uri="{BB962C8B-B14F-4D97-AF65-F5344CB8AC3E}">
        <p14:creationId xmlns:p14="http://schemas.microsoft.com/office/powerpoint/2010/main" val="50835861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1139"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1140"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1141" name="Rectangle 6"/>
          <p:cNvSpPr>
            <a:spLocks noGrp="1" noChangeArrowheads="1"/>
          </p:cNvSpPr>
          <p:nvPr>
            <p:ph type="title"/>
          </p:nvPr>
        </p:nvSpPr>
        <p:spPr>
          <a:xfrm>
            <a:off x="517358" y="128337"/>
            <a:ext cx="7772400" cy="1143000"/>
          </a:xfrm>
        </p:spPr>
        <p:txBody>
          <a:bodyPr anchor="t"/>
          <a:lstStyle/>
          <a:p>
            <a:pPr algn="l" eaLnBrk="1" hangingPunct="1"/>
            <a:r>
              <a:rPr lang="en-US" altLang="x-none">
                <a:solidFill>
                  <a:schemeClr val="tx1"/>
                </a:solidFill>
              </a:rPr>
              <a:t>A.</a:t>
            </a:r>
            <a:r>
              <a:rPr lang="en-US" altLang="x-none" b="1">
                <a:solidFill>
                  <a:schemeClr val="accent6"/>
                </a:solidFill>
              </a:rPr>
              <a:t>C</a:t>
            </a:r>
            <a:r>
              <a:rPr lang="en-US" altLang="x-none">
                <a:solidFill>
                  <a:schemeClr val="tx1"/>
                </a:solidFill>
              </a:rPr>
              <a:t>.T.I.V.E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359" y="830140"/>
            <a:ext cx="7011282" cy="5690976"/>
          </a:xfrm>
          <a:prstGeom prst="rect">
            <a:avLst/>
          </a:prstGeom>
        </p:spPr>
      </p:pic>
    </p:spTree>
    <p:extLst>
      <p:ext uri="{BB962C8B-B14F-4D97-AF65-F5344CB8AC3E}">
        <p14:creationId xmlns:p14="http://schemas.microsoft.com/office/powerpoint/2010/main" val="115437518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3187"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3188"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3189"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a:t>
            </a:r>
            <a:r>
              <a:rPr lang="en-US" altLang="x-none" b="1">
                <a:solidFill>
                  <a:schemeClr val="accent6"/>
                </a:solidFill>
              </a:rPr>
              <a:t>T</a:t>
            </a:r>
            <a:r>
              <a:rPr lang="en-US" altLang="x-none">
                <a:solidFill>
                  <a:schemeClr val="tx1"/>
                </a:solidFill>
              </a:rPr>
              <a:t>.I.V.E</a:t>
            </a:r>
          </a:p>
        </p:txBody>
      </p:sp>
      <p:sp>
        <p:nvSpPr>
          <p:cNvPr id="93190" name="Text Box 7"/>
          <p:cNvSpPr txBox="1">
            <a:spLocks noChangeArrowheads="1"/>
          </p:cNvSpPr>
          <p:nvPr/>
        </p:nvSpPr>
        <p:spPr bwMode="auto">
          <a:xfrm>
            <a:off x="669925" y="1882775"/>
            <a:ext cx="24398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Track Down</a:t>
            </a:r>
            <a:endParaRPr lang="en-US" altLang="x-none">
              <a:solidFill>
                <a:schemeClr val="accent6"/>
              </a:solidFill>
              <a:latin typeface="+mn-lt"/>
            </a:endParaRPr>
          </a:p>
        </p:txBody>
      </p:sp>
      <p:sp>
        <p:nvSpPr>
          <p:cNvPr id="93191" name="Text Box 8"/>
          <p:cNvSpPr txBox="1">
            <a:spLocks noChangeArrowheads="1"/>
          </p:cNvSpPr>
          <p:nvPr/>
        </p:nvSpPr>
        <p:spPr bwMode="auto">
          <a:xfrm>
            <a:off x="677863" y="4041775"/>
            <a:ext cx="7788275"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t>Word level - pick out the words that carry the meaning of the sentence</a:t>
            </a:r>
          </a:p>
          <a:p>
            <a:endParaRPr lang="en-US" altLang="x-none"/>
          </a:p>
          <a:p>
            <a:r>
              <a:rPr lang="en-US" altLang="x-none"/>
              <a:t>Sentence level - pick out key sentences </a:t>
            </a:r>
          </a:p>
          <a:p>
            <a:endParaRPr lang="en-US" altLang="x-none"/>
          </a:p>
          <a:p>
            <a:r>
              <a:rPr lang="en-US" altLang="x-none"/>
              <a:t>Text level - pick out key ideas, concepts and themes</a:t>
            </a:r>
          </a:p>
        </p:txBody>
      </p:sp>
      <p:sp>
        <p:nvSpPr>
          <p:cNvPr id="93192" name="Text Box 9"/>
          <p:cNvSpPr txBox="1">
            <a:spLocks noChangeArrowheads="1"/>
          </p:cNvSpPr>
          <p:nvPr/>
        </p:nvSpPr>
        <p:spPr bwMode="auto">
          <a:xfrm>
            <a:off x="701675" y="3429000"/>
            <a:ext cx="6773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rPr>
              <a:t>Determine </a:t>
            </a:r>
            <a:r>
              <a:rPr lang="en-US" altLang="x-none">
                <a:solidFill>
                  <a:schemeClr val="accent6"/>
                </a:solidFill>
                <a:latin typeface="+mn-lt"/>
              </a:rPr>
              <a:t>the</a:t>
            </a:r>
            <a:r>
              <a:rPr lang="en-US" altLang="x-none">
                <a:solidFill>
                  <a:schemeClr val="accent6"/>
                </a:solidFill>
              </a:rPr>
              <a:t> most important ideas and themes.</a:t>
            </a:r>
          </a:p>
        </p:txBody>
      </p:sp>
      <p:pic>
        <p:nvPicPr>
          <p:cNvPr id="10" name="Picture 9"/>
          <p:cNvPicPr>
            <a:picLocks noChangeAspect="1"/>
          </p:cNvPicPr>
          <p:nvPr/>
        </p:nvPicPr>
        <p:blipFill>
          <a:blip r:embed="rId3"/>
          <a:stretch>
            <a:fillRect/>
          </a:stretch>
        </p:blipFill>
        <p:spPr>
          <a:xfrm>
            <a:off x="6055811" y="279445"/>
            <a:ext cx="2839453" cy="2982074"/>
          </a:xfrm>
          <a:prstGeom prst="rect">
            <a:avLst/>
          </a:prstGeom>
        </p:spPr>
      </p:pic>
    </p:spTree>
    <p:extLst>
      <p:ext uri="{BB962C8B-B14F-4D97-AF65-F5344CB8AC3E}">
        <p14:creationId xmlns:p14="http://schemas.microsoft.com/office/powerpoint/2010/main" val="196896698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5235"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5236"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5237" name="Rectangle 6"/>
          <p:cNvSpPr>
            <a:spLocks noGrp="1" noChangeArrowheads="1"/>
          </p:cNvSpPr>
          <p:nvPr>
            <p:ph type="title"/>
          </p:nvPr>
        </p:nvSpPr>
        <p:spPr>
          <a:xfrm>
            <a:off x="685800" y="228600"/>
            <a:ext cx="7772400" cy="1143000"/>
          </a:xfrm>
        </p:spPr>
        <p:txBody>
          <a:bodyPr/>
          <a:lstStyle/>
          <a:p>
            <a:pPr algn="l" eaLnBrk="1" hangingPunct="1"/>
            <a:r>
              <a:rPr lang="en-US" altLang="x-none">
                <a:solidFill>
                  <a:schemeClr val="tx1"/>
                </a:solidFill>
              </a:rPr>
              <a:t>A.C.</a:t>
            </a:r>
            <a:r>
              <a:rPr lang="en-US" altLang="x-none" b="1">
                <a:solidFill>
                  <a:schemeClr val="accent6"/>
                </a:solidFill>
              </a:rPr>
              <a:t>T</a:t>
            </a:r>
            <a:r>
              <a:rPr lang="en-US" altLang="x-none">
                <a:solidFill>
                  <a:schemeClr val="tx1"/>
                </a:solidFill>
              </a:rPr>
              <a:t>.I.V.E</a:t>
            </a:r>
          </a:p>
        </p:txBody>
      </p:sp>
      <p:sp>
        <p:nvSpPr>
          <p:cNvPr id="95238" name="Text Box 7"/>
          <p:cNvSpPr txBox="1">
            <a:spLocks noChangeArrowheads="1"/>
          </p:cNvSpPr>
          <p:nvPr/>
        </p:nvSpPr>
        <p:spPr bwMode="auto">
          <a:xfrm>
            <a:off x="5787524" y="400735"/>
            <a:ext cx="24398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Track Down</a:t>
            </a:r>
            <a:endParaRPr lang="en-US" altLang="x-none">
              <a:solidFill>
                <a:schemeClr val="accent6"/>
              </a:solidFill>
              <a:latin typeface="+mn-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9201"/>
            <a:ext cx="9144000" cy="5394213"/>
          </a:xfrm>
          <a:prstGeom prst="rect">
            <a:avLst/>
          </a:prstGeom>
        </p:spPr>
      </p:pic>
    </p:spTree>
    <p:extLst>
      <p:ext uri="{BB962C8B-B14F-4D97-AF65-F5344CB8AC3E}">
        <p14:creationId xmlns:p14="http://schemas.microsoft.com/office/powerpoint/2010/main" val="5698489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7283"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7284"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7285"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A.C.T.</a:t>
            </a:r>
            <a:r>
              <a:rPr lang="en-US" altLang="x-none" b="1">
                <a:solidFill>
                  <a:schemeClr val="accent6"/>
                </a:solidFill>
              </a:rPr>
              <a:t>I</a:t>
            </a:r>
            <a:r>
              <a:rPr lang="en-US" altLang="x-none">
                <a:solidFill>
                  <a:schemeClr val="tx1"/>
                </a:solidFill>
              </a:rPr>
              <a:t>.V.E</a:t>
            </a:r>
          </a:p>
        </p:txBody>
      </p:sp>
      <p:sp>
        <p:nvSpPr>
          <p:cNvPr id="97286" name="Text Box 7"/>
          <p:cNvSpPr txBox="1">
            <a:spLocks noChangeArrowheads="1"/>
          </p:cNvSpPr>
          <p:nvPr/>
        </p:nvSpPr>
        <p:spPr bwMode="auto">
          <a:xfrm>
            <a:off x="669925" y="1882775"/>
            <a:ext cx="36824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Making Inferences</a:t>
            </a:r>
            <a:endParaRPr lang="en-US" altLang="x-none">
              <a:solidFill>
                <a:schemeClr val="accent6"/>
              </a:solidFill>
              <a:latin typeface="+mn-lt"/>
            </a:endParaRPr>
          </a:p>
        </p:txBody>
      </p:sp>
      <p:sp>
        <p:nvSpPr>
          <p:cNvPr id="97287" name="Text Box 8"/>
          <p:cNvSpPr txBox="1">
            <a:spLocks noChangeArrowheads="1"/>
          </p:cNvSpPr>
          <p:nvPr/>
        </p:nvSpPr>
        <p:spPr bwMode="auto">
          <a:xfrm>
            <a:off x="676275" y="3140075"/>
            <a:ext cx="6840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latin typeface="+mn-lt"/>
              </a:rPr>
              <a:t>Make inferences by creating personal meaning or by </a:t>
            </a:r>
          </a:p>
          <a:p>
            <a:r>
              <a:rPr lang="en-US" altLang="x-none">
                <a:solidFill>
                  <a:schemeClr val="accent6"/>
                </a:solidFill>
                <a:latin typeface="+mn-lt"/>
              </a:rPr>
              <a:t>creating a meaning that is not stated explicitly. </a:t>
            </a:r>
          </a:p>
        </p:txBody>
      </p:sp>
      <p:sp>
        <p:nvSpPr>
          <p:cNvPr id="97288" name="Text Box 9"/>
          <p:cNvSpPr txBox="1">
            <a:spLocks noChangeArrowheads="1"/>
          </p:cNvSpPr>
          <p:nvPr/>
        </p:nvSpPr>
        <p:spPr bwMode="auto">
          <a:xfrm>
            <a:off x="677863" y="4133850"/>
            <a:ext cx="77882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Good readers use their prior knowledge and information from the text to draw conclusions, make judgments and predictions, and form interpretations about what they are reading.  Allow great latitude for inferences provided that the reader can defend his or her inferences with a description of relevant, prior knowledge and specific text.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2357" y="165100"/>
            <a:ext cx="2595439" cy="2902654"/>
          </a:xfrm>
          <a:prstGeom prst="rect">
            <a:avLst/>
          </a:prstGeom>
        </p:spPr>
      </p:pic>
    </p:spTree>
    <p:extLst>
      <p:ext uri="{BB962C8B-B14F-4D97-AF65-F5344CB8AC3E}">
        <p14:creationId xmlns:p14="http://schemas.microsoft.com/office/powerpoint/2010/main" val="189368613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9331"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9332"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99333" name="Rectangle 6"/>
          <p:cNvSpPr>
            <a:spLocks noGrp="1" noChangeArrowheads="1"/>
          </p:cNvSpPr>
          <p:nvPr>
            <p:ph type="title"/>
          </p:nvPr>
        </p:nvSpPr>
        <p:spPr>
          <a:xfrm>
            <a:off x="421105" y="82756"/>
            <a:ext cx="7772400" cy="1143000"/>
          </a:xfrm>
        </p:spPr>
        <p:txBody>
          <a:bodyPr/>
          <a:lstStyle/>
          <a:p>
            <a:pPr algn="l" eaLnBrk="1" hangingPunct="1"/>
            <a:r>
              <a:rPr lang="en-US" altLang="x-none">
                <a:solidFill>
                  <a:schemeClr val="tx1"/>
                </a:solidFill>
              </a:rPr>
              <a:t>A.C.T.</a:t>
            </a:r>
            <a:r>
              <a:rPr lang="en-US" altLang="x-none" b="1">
                <a:solidFill>
                  <a:schemeClr val="accent6"/>
                </a:solidFill>
              </a:rPr>
              <a:t>I</a:t>
            </a:r>
            <a:r>
              <a:rPr lang="en-US" altLang="x-none">
                <a:solidFill>
                  <a:schemeClr val="tx1"/>
                </a:solidFill>
              </a:rPr>
              <a:t>.V.E</a:t>
            </a:r>
          </a:p>
        </p:txBody>
      </p:sp>
      <p:sp>
        <p:nvSpPr>
          <p:cNvPr id="99334" name="Text Box 7"/>
          <p:cNvSpPr txBox="1">
            <a:spLocks noChangeArrowheads="1"/>
          </p:cNvSpPr>
          <p:nvPr/>
        </p:nvSpPr>
        <p:spPr bwMode="auto">
          <a:xfrm>
            <a:off x="5009147" y="317738"/>
            <a:ext cx="36824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Making Inferences</a:t>
            </a:r>
            <a:endParaRPr lang="en-US" altLang="x-none">
              <a:solidFill>
                <a:schemeClr val="accent6"/>
              </a:solidFill>
              <a:latin typeface="+mn-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210" y="964069"/>
            <a:ext cx="7351295" cy="5435746"/>
          </a:xfrm>
          <a:prstGeom prst="rect">
            <a:avLst/>
          </a:prstGeom>
        </p:spPr>
      </p:pic>
    </p:spTree>
    <p:extLst>
      <p:ext uri="{BB962C8B-B14F-4D97-AF65-F5344CB8AC3E}">
        <p14:creationId xmlns:p14="http://schemas.microsoft.com/office/powerpoint/2010/main" val="34667356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1379"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1380"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1381" name="Rectangle 5"/>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A.C.T.I.</a:t>
            </a:r>
            <a:r>
              <a:rPr lang="en-US" altLang="x-none" b="1">
                <a:solidFill>
                  <a:schemeClr val="accent6"/>
                </a:solidFill>
              </a:rPr>
              <a:t>V</a:t>
            </a:r>
            <a:r>
              <a:rPr lang="en-US" altLang="x-none">
                <a:solidFill>
                  <a:schemeClr val="tx1"/>
                </a:solidFill>
              </a:rPr>
              <a:t>.E</a:t>
            </a:r>
          </a:p>
        </p:txBody>
      </p:sp>
      <p:sp>
        <p:nvSpPr>
          <p:cNvPr id="101382" name="Text Box 6"/>
          <p:cNvSpPr txBox="1">
            <a:spLocks noChangeArrowheads="1"/>
          </p:cNvSpPr>
          <p:nvPr/>
        </p:nvSpPr>
        <p:spPr bwMode="auto">
          <a:xfrm>
            <a:off x="1259621" y="1957137"/>
            <a:ext cx="23535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b="1">
                <a:solidFill>
                  <a:schemeClr val="accent6"/>
                </a:solidFill>
                <a:latin typeface="+mn-lt"/>
              </a:rPr>
              <a:t>Visualizing</a:t>
            </a:r>
            <a:endParaRPr lang="en-US" altLang="x-none" b="1">
              <a:solidFill>
                <a:schemeClr val="accent6"/>
              </a:solidFill>
              <a:latin typeface="+mn-lt"/>
            </a:endParaRPr>
          </a:p>
        </p:txBody>
      </p:sp>
      <p:sp>
        <p:nvSpPr>
          <p:cNvPr id="101383" name="Text Box 7"/>
          <p:cNvSpPr txBox="1">
            <a:spLocks noChangeArrowheads="1"/>
          </p:cNvSpPr>
          <p:nvPr/>
        </p:nvSpPr>
        <p:spPr bwMode="auto">
          <a:xfrm>
            <a:off x="914400" y="4572000"/>
            <a:ext cx="77882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Ask students to read, discuss and then draw what they </a:t>
            </a:r>
          </a:p>
          <a:p>
            <a:r>
              <a:rPr lang="en-US" altLang="x-none">
                <a:latin typeface="+mn-lt"/>
              </a:rPr>
              <a:t>see happening in the text. Drawings can be done on transparencies and shared with the class. Students might also be asked to select a song that relates to the text. </a:t>
            </a:r>
          </a:p>
        </p:txBody>
      </p:sp>
      <p:sp>
        <p:nvSpPr>
          <p:cNvPr id="101384" name="Text Box 9"/>
          <p:cNvSpPr txBox="1">
            <a:spLocks noChangeArrowheads="1"/>
          </p:cNvSpPr>
          <p:nvPr/>
        </p:nvSpPr>
        <p:spPr bwMode="auto">
          <a:xfrm>
            <a:off x="403230" y="3730388"/>
            <a:ext cx="83375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latin typeface="+mn-lt"/>
              </a:rPr>
              <a:t>Create visual and other sensory images during and after reading.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4" y="556255"/>
            <a:ext cx="3767658" cy="2156783"/>
          </a:xfrm>
          <a:prstGeom prst="rect">
            <a:avLst/>
          </a:prstGeom>
        </p:spPr>
      </p:pic>
    </p:spTree>
    <p:extLst>
      <p:ext uri="{BB962C8B-B14F-4D97-AF65-F5344CB8AC3E}">
        <p14:creationId xmlns:p14="http://schemas.microsoft.com/office/powerpoint/2010/main" val="101781560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3427"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3428"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03429" name="Rectangle 5"/>
          <p:cNvSpPr>
            <a:spLocks noGrp="1" noChangeArrowheads="1"/>
          </p:cNvSpPr>
          <p:nvPr>
            <p:ph type="title"/>
          </p:nvPr>
        </p:nvSpPr>
        <p:spPr/>
        <p:txBody>
          <a:bodyPr/>
          <a:lstStyle/>
          <a:p>
            <a:pPr algn="l" eaLnBrk="1" hangingPunct="1"/>
            <a:r>
              <a:rPr lang="en-US" altLang="x-none">
                <a:solidFill>
                  <a:schemeClr val="tx1"/>
                </a:solidFill>
              </a:rPr>
              <a:t>A.C.T.I.</a:t>
            </a:r>
            <a:r>
              <a:rPr lang="en-US" altLang="x-none" b="1">
                <a:solidFill>
                  <a:schemeClr val="accent6"/>
                </a:solidFill>
              </a:rPr>
              <a:t>V</a:t>
            </a:r>
            <a:r>
              <a:rPr lang="en-US" altLang="x-none">
                <a:solidFill>
                  <a:schemeClr val="tx1"/>
                </a:solidFill>
              </a:rPr>
              <a:t>.E</a:t>
            </a:r>
          </a:p>
        </p:txBody>
      </p:sp>
      <p:sp>
        <p:nvSpPr>
          <p:cNvPr id="103430" name="Text Box 6"/>
          <p:cNvSpPr txBox="1">
            <a:spLocks noChangeArrowheads="1"/>
          </p:cNvSpPr>
          <p:nvPr/>
        </p:nvSpPr>
        <p:spPr bwMode="auto">
          <a:xfrm>
            <a:off x="5852695" y="765911"/>
            <a:ext cx="22397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Visualizing</a:t>
            </a:r>
            <a:endParaRPr lang="en-US" altLang="x-none">
              <a:solidFill>
                <a:schemeClr val="accent6"/>
              </a:solidFill>
              <a:latin typeface="+mn-lt"/>
            </a:endParaRPr>
          </a:p>
        </p:txBody>
      </p:sp>
      <p:sp>
        <p:nvSpPr>
          <p:cNvPr id="103431" name="Text Box 8"/>
          <p:cNvSpPr txBox="1">
            <a:spLocks noChangeArrowheads="1"/>
          </p:cNvSpPr>
          <p:nvPr/>
        </p:nvSpPr>
        <p:spPr bwMode="auto">
          <a:xfrm>
            <a:off x="685800" y="2209800"/>
            <a:ext cx="777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1700"/>
              <a:t>    </a:t>
            </a:r>
            <a:endParaRPr lang="en-US" altLang="x-none" i="1">
              <a:solidFill>
                <a:schemeClr val="tx2"/>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050" y="1780126"/>
            <a:ext cx="3467100" cy="4515732"/>
          </a:xfrm>
          <a:prstGeom prst="rect">
            <a:avLst/>
          </a:prstGeom>
        </p:spPr>
      </p:pic>
      <p:pic>
        <p:nvPicPr>
          <p:cNvPr id="4" name="Content Placeholder 3"/>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3925558" y="2332038"/>
            <a:ext cx="4861583" cy="2728682"/>
          </a:xfrm>
        </p:spPr>
      </p:pic>
    </p:spTree>
    <p:extLst>
      <p:ext uri="{BB962C8B-B14F-4D97-AF65-F5344CB8AC3E}">
        <p14:creationId xmlns:p14="http://schemas.microsoft.com/office/powerpoint/2010/main" val="3354863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4995"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4996"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4997" name="Rectangle 6"/>
          <p:cNvSpPr>
            <a:spLocks noGrp="1" noChangeArrowheads="1"/>
          </p:cNvSpPr>
          <p:nvPr>
            <p:ph type="title"/>
          </p:nvPr>
        </p:nvSpPr>
        <p:spPr>
          <a:xfrm>
            <a:off x="685800" y="762000"/>
            <a:ext cx="7772400" cy="1143000"/>
          </a:xfrm>
        </p:spPr>
        <p:txBody>
          <a:bodyPr/>
          <a:lstStyle/>
          <a:p>
            <a:pPr algn="l" eaLnBrk="1" hangingPunct="1"/>
            <a:r>
              <a:rPr lang="en-US" altLang="x-none" b="1">
                <a:solidFill>
                  <a:schemeClr val="accent6"/>
                </a:solidFill>
              </a:rPr>
              <a:t>A</a:t>
            </a:r>
            <a:r>
              <a:rPr lang="en-US" altLang="x-none">
                <a:solidFill>
                  <a:schemeClr val="tx1"/>
                </a:solidFill>
              </a:rPr>
              <a:t>.C.T.I.V.E</a:t>
            </a:r>
          </a:p>
        </p:txBody>
      </p:sp>
      <p:sp>
        <p:nvSpPr>
          <p:cNvPr id="84998" name="Text Box 7"/>
          <p:cNvSpPr txBox="1">
            <a:spLocks noChangeArrowheads="1"/>
          </p:cNvSpPr>
          <p:nvPr/>
        </p:nvSpPr>
        <p:spPr bwMode="auto">
          <a:xfrm>
            <a:off x="669925" y="1882775"/>
            <a:ext cx="30312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b="1">
                <a:solidFill>
                  <a:schemeClr val="accent6"/>
                </a:solidFill>
                <a:latin typeface="+mn-lt"/>
              </a:rPr>
              <a:t>Ask Questions</a:t>
            </a:r>
            <a:endParaRPr lang="en-US" altLang="x-none" b="1">
              <a:solidFill>
                <a:schemeClr val="accent6"/>
              </a:solidFill>
              <a:latin typeface="+mn-lt"/>
            </a:endParaRPr>
          </a:p>
        </p:txBody>
      </p:sp>
      <p:sp>
        <p:nvSpPr>
          <p:cNvPr id="84999" name="Text Box 8"/>
          <p:cNvSpPr txBox="1">
            <a:spLocks noChangeArrowheads="1"/>
          </p:cNvSpPr>
          <p:nvPr/>
        </p:nvSpPr>
        <p:spPr bwMode="auto">
          <a:xfrm>
            <a:off x="669925" y="3301315"/>
            <a:ext cx="77882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Who? 			What?			When?   </a:t>
            </a:r>
          </a:p>
          <a:p>
            <a:endParaRPr lang="en-US" altLang="x-none">
              <a:latin typeface="+mn-lt"/>
            </a:endParaRPr>
          </a:p>
          <a:p>
            <a:r>
              <a:rPr lang="en-US" altLang="x-none">
                <a:latin typeface="+mn-lt"/>
              </a:rPr>
              <a:t>Where? 		Why?			Which would?</a:t>
            </a:r>
          </a:p>
          <a:p>
            <a:endParaRPr lang="en-US" altLang="x-none">
              <a:latin typeface="+mn-lt"/>
            </a:endParaRPr>
          </a:p>
          <a:p>
            <a:r>
              <a:rPr lang="en-US" altLang="x-none">
                <a:latin typeface="+mn-lt"/>
              </a:rPr>
              <a:t>If….then?		Who can?		How did?</a:t>
            </a:r>
          </a:p>
        </p:txBody>
      </p:sp>
      <p:sp>
        <p:nvSpPr>
          <p:cNvPr id="85000" name="Text Box 9"/>
          <p:cNvSpPr txBox="1">
            <a:spLocks noChangeArrowheads="1"/>
          </p:cNvSpPr>
          <p:nvPr/>
        </p:nvSpPr>
        <p:spPr bwMode="auto">
          <a:xfrm>
            <a:off x="2748761" y="5672358"/>
            <a:ext cx="3826689" cy="461665"/>
          </a:xfrm>
          <a:prstGeom prst="rect">
            <a:avLst/>
          </a:prstGeom>
          <a:solidFill>
            <a:schemeClr val="accent1"/>
          </a:solidFill>
          <a:ln>
            <a:noFill/>
          </a:ln>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Explicit vs. implicit questions</a:t>
            </a:r>
          </a:p>
        </p:txBody>
      </p:sp>
      <p:pic>
        <p:nvPicPr>
          <p:cNvPr id="85001" name="Picture 10" descr="78319-004-545F8C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28600"/>
            <a:ext cx="2970213"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556170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13667"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13668"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113669"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A.C.T.I.V.</a:t>
            </a:r>
            <a:r>
              <a:rPr lang="en-US" altLang="x-none">
                <a:solidFill>
                  <a:schemeClr val="accent6"/>
                </a:solidFill>
              </a:rPr>
              <a:t>E</a:t>
            </a:r>
          </a:p>
        </p:txBody>
      </p:sp>
      <p:sp>
        <p:nvSpPr>
          <p:cNvPr id="113670" name="Text Box 7"/>
          <p:cNvSpPr txBox="1">
            <a:spLocks noChangeArrowheads="1"/>
          </p:cNvSpPr>
          <p:nvPr/>
        </p:nvSpPr>
        <p:spPr bwMode="auto">
          <a:xfrm>
            <a:off x="669925" y="1882775"/>
            <a:ext cx="16337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Eureka!</a:t>
            </a:r>
          </a:p>
          <a:p>
            <a:endParaRPr lang="en-US" altLang="x-none"/>
          </a:p>
        </p:txBody>
      </p:sp>
      <p:sp>
        <p:nvSpPr>
          <p:cNvPr id="113671" name="Text Box 8"/>
          <p:cNvSpPr txBox="1">
            <a:spLocks noChangeArrowheads="1"/>
          </p:cNvSpPr>
          <p:nvPr/>
        </p:nvSpPr>
        <p:spPr bwMode="auto">
          <a:xfrm>
            <a:off x="669925" y="3981450"/>
            <a:ext cx="77882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Good readers attend more directly to character, setting, conflict, sequence of events, resolution, and theme in fiction and to text patterns such as description, chronology, cause and effect, comparison/contrast, and problem/solution in nonfiction. They use their awareness of these elements to make decisions about overall meaning. </a:t>
            </a:r>
          </a:p>
        </p:txBody>
      </p:sp>
      <p:sp>
        <p:nvSpPr>
          <p:cNvPr id="113672" name="Text Box 9"/>
          <p:cNvSpPr txBox="1">
            <a:spLocks noChangeArrowheads="1"/>
          </p:cNvSpPr>
          <p:nvPr/>
        </p:nvSpPr>
        <p:spPr bwMode="auto">
          <a:xfrm>
            <a:off x="685800" y="3505200"/>
            <a:ext cx="58336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solidFill>
                  <a:schemeClr val="accent6"/>
                </a:solidFill>
              </a:rPr>
              <a:t>Retell or synthesize what has been read. </a:t>
            </a:r>
          </a:p>
        </p:txBody>
      </p:sp>
      <p:pic>
        <p:nvPicPr>
          <p:cNvPr id="10" name="Picture 9"/>
          <p:cNvPicPr>
            <a:picLocks noChangeAspect="1"/>
          </p:cNvPicPr>
          <p:nvPr/>
        </p:nvPicPr>
        <p:blipFill>
          <a:blip r:embed="rId3"/>
          <a:stretch>
            <a:fillRect/>
          </a:stretch>
        </p:blipFill>
        <p:spPr>
          <a:xfrm>
            <a:off x="6055811" y="279445"/>
            <a:ext cx="2839453" cy="2982074"/>
          </a:xfrm>
          <a:prstGeom prst="rect">
            <a:avLst/>
          </a:prstGeom>
        </p:spPr>
      </p:pic>
    </p:spTree>
    <p:extLst>
      <p:ext uri="{BB962C8B-B14F-4D97-AF65-F5344CB8AC3E}">
        <p14:creationId xmlns:p14="http://schemas.microsoft.com/office/powerpoint/2010/main" val="12663605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2946" name="Group 2"/>
          <p:cNvGraphicFramePr>
            <a:graphicFrameLocks noGrp="1"/>
          </p:cNvGraphicFramePr>
          <p:nvPr>
            <p:extLst/>
          </p:nvPr>
        </p:nvGraphicFramePr>
        <p:xfrm>
          <a:off x="419100" y="1920857"/>
          <a:ext cx="8305800" cy="3668238"/>
        </p:xfrm>
        <a:graphic>
          <a:graphicData uri="http://schemas.openxmlformats.org/drawingml/2006/table">
            <a:tbl>
              <a:tblPr>
                <a:tableStyleId>{69CF1AB2-1976-4502-BF36-3FF5EA218861}</a:tableStyleId>
              </a:tblPr>
              <a:tblGrid>
                <a:gridCol w="1890713"/>
                <a:gridCol w="1957387"/>
                <a:gridCol w="1905000"/>
                <a:gridCol w="2552700"/>
              </a:tblGrid>
              <a:tr h="667827">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Role</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Audience</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Format </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effectLst/>
                        </a:rPr>
                        <a:t>Topic</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r>
              <a:tr h="887412">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Mother Nature</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trees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note</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Apologizing for olcanic ash</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8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trees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sun</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a:ln>
                            <a:noFill/>
                          </a:ln>
                          <a:solidFill>
                            <a:schemeClr val="dk1"/>
                          </a:solidFill>
                          <a:effectLst/>
                          <a:latin typeface="+mn-lt"/>
                          <a:ea typeface="+mn-ea"/>
                          <a:cs typeface="+mn-cs"/>
                        </a:rPr>
                        <a:t>note</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Thanking for sunny days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8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man</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trees</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note</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Apologizing for pollution</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43659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a:ln>
                            <a:noFill/>
                          </a:ln>
                          <a:effectLst/>
                        </a:rPr>
                        <a:t>?</a:t>
                      </a:r>
                      <a:endParaRPr kumimoji="0" lang="en-US" sz="20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bl>
          </a:graphicData>
        </a:graphic>
      </p:graphicFrame>
      <p:sp>
        <p:nvSpPr>
          <p:cNvPr id="11" name="Title 10"/>
          <p:cNvSpPr>
            <a:spLocks noGrp="1"/>
          </p:cNvSpPr>
          <p:nvPr>
            <p:ph type="title"/>
          </p:nvPr>
        </p:nvSpPr>
        <p:spPr/>
        <p:txBody>
          <a:bodyPr/>
          <a:lstStyle/>
          <a:p>
            <a:r>
              <a:rPr lang="en-US">
                <a:solidFill>
                  <a:schemeClr val="tx1">
                    <a:lumMod val="95000"/>
                  </a:schemeClr>
                </a:solidFill>
              </a:rPr>
              <a:t>R.A.F.T</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71</a:t>
            </a:fld>
            <a:endParaRPr lang="en-US" dirty="0"/>
          </a:p>
        </p:txBody>
      </p:sp>
    </p:spTree>
    <p:extLst>
      <p:ext uri="{BB962C8B-B14F-4D97-AF65-F5344CB8AC3E}">
        <p14:creationId xmlns:p14="http://schemas.microsoft.com/office/powerpoint/2010/main" val="56889984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normAutofit/>
          </a:bodyPr>
          <a:lstStyle/>
          <a:p>
            <a:pPr eaLnBrk="1" hangingPunct="1"/>
            <a:r>
              <a:rPr lang="en-US" sz="4000" smtClean="0">
                <a:solidFill>
                  <a:schemeClr val="accent4">
                    <a:lumMod val="20000"/>
                    <a:lumOff val="80000"/>
                  </a:schemeClr>
                </a:solidFill>
              </a:rPr>
              <a:t>Scientific Causal </a:t>
            </a:r>
            <a:r>
              <a:rPr lang="en-US" sz="4000" dirty="0" smtClean="0">
                <a:solidFill>
                  <a:schemeClr val="accent4">
                    <a:lumMod val="20000"/>
                    <a:lumOff val="80000"/>
                  </a:schemeClr>
                </a:solidFill>
              </a:rPr>
              <a:t>Charts (Relevance)</a:t>
            </a:r>
            <a:endParaRPr lang="en-US" sz="4000" dirty="0">
              <a:solidFill>
                <a:schemeClr val="accent4">
                  <a:lumMod val="20000"/>
                  <a:lumOff val="80000"/>
                </a:schemeClr>
              </a:solidFill>
            </a:endParaRPr>
          </a:p>
        </p:txBody>
      </p:sp>
      <p:sp>
        <p:nvSpPr>
          <p:cNvPr id="2" name="Content Placeholder 1"/>
          <p:cNvSpPr>
            <a:spLocks noGrp="1"/>
          </p:cNvSpPr>
          <p:nvPr>
            <p:ph idx="1"/>
          </p:nvPr>
        </p:nvSpPr>
        <p:spPr>
          <a:xfrm>
            <a:off x="915300" y="1417638"/>
            <a:ext cx="7313400" cy="1641475"/>
          </a:xfrm>
        </p:spPr>
        <p:txBody>
          <a:bodyPr>
            <a:normAutofit/>
          </a:bodyPr>
          <a:lstStyle/>
          <a:p>
            <a:r>
              <a:rPr lang="en-US" dirty="0" smtClean="0"/>
              <a:t>Students list events or discoveries on the left. </a:t>
            </a:r>
          </a:p>
          <a:p>
            <a:r>
              <a:rPr lang="en-US" dirty="0" smtClean="0"/>
              <a:t>They note results and effects on the right. </a:t>
            </a:r>
          </a:p>
        </p:txBody>
      </p:sp>
      <p:sp>
        <p:nvSpPr>
          <p:cNvPr id="216069" name="Rectangle 5"/>
          <p:cNvSpPr>
            <a:spLocks noChangeArrowheads="1"/>
          </p:cNvSpPr>
          <p:nvPr/>
        </p:nvSpPr>
        <p:spPr bwMode="auto">
          <a:xfrm>
            <a:off x="5605463" y="60690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10" name="TextBox 9"/>
          <p:cNvSpPr txBox="1"/>
          <p:nvPr/>
        </p:nvSpPr>
        <p:spPr>
          <a:xfrm>
            <a:off x="6181593" y="6264603"/>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
        <p:nvSpPr>
          <p:cNvPr id="4" name="Right Arrow Callout 3"/>
          <p:cNvSpPr>
            <a:spLocks noChangeAspect="1"/>
          </p:cNvSpPr>
          <p:nvPr/>
        </p:nvSpPr>
        <p:spPr>
          <a:xfrm>
            <a:off x="628650" y="2378403"/>
            <a:ext cx="3657600" cy="365760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smtClean="0"/>
              <a:t>Scientific Discoveries</a:t>
            </a:r>
            <a:endParaRPr lang="en-US" dirty="0"/>
          </a:p>
        </p:txBody>
      </p:sp>
      <p:sp>
        <p:nvSpPr>
          <p:cNvPr id="7" name="Rectangle 6"/>
          <p:cNvSpPr/>
          <p:nvPr/>
        </p:nvSpPr>
        <p:spPr>
          <a:xfrm>
            <a:off x="5130800" y="2411413"/>
            <a:ext cx="2743200" cy="365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mtClean="0"/>
              <a:t>Possible Impact on Our Lives</a:t>
            </a:r>
            <a:endParaRPr lang="en-US"/>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72</a:t>
            </a:fld>
            <a:endParaRPr lang="en-US" dirty="0"/>
          </a:p>
        </p:txBody>
      </p:sp>
    </p:spTree>
    <p:extLst>
      <p:ext uri="{BB962C8B-B14F-4D97-AF65-F5344CB8AC3E}">
        <p14:creationId xmlns:p14="http://schemas.microsoft.com/office/powerpoint/2010/main" val="1691644384"/>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Content-Based “I Am” Poems</a:t>
            </a:r>
            <a:endParaRPr lang="en-US" dirty="0"/>
          </a:p>
        </p:txBody>
      </p:sp>
      <p:sp>
        <p:nvSpPr>
          <p:cNvPr id="8" name="Text Placeholder 7"/>
          <p:cNvSpPr>
            <a:spLocks noGrp="1"/>
          </p:cNvSpPr>
          <p:nvPr>
            <p:ph type="body" idx="1"/>
          </p:nvPr>
        </p:nvSpPr>
        <p:spPr>
          <a:xfrm>
            <a:off x="2742692" y="1312863"/>
            <a:ext cx="3768912" cy="823912"/>
          </a:xfrm>
        </p:spPr>
        <p:txBody>
          <a:bodyPr/>
          <a:lstStyle/>
          <a:p>
            <a:pPr algn="ctr">
              <a:lnSpc>
                <a:spcPct val="100000"/>
              </a:lnSpc>
              <a:spcBef>
                <a:spcPts val="0"/>
              </a:spcBef>
            </a:pPr>
            <a:r>
              <a:rPr lang="en-US" sz="2800" dirty="0" smtClean="0">
                <a:solidFill>
                  <a:schemeClr val="accent4">
                    <a:lumMod val="20000"/>
                    <a:lumOff val="80000"/>
                  </a:schemeClr>
                </a:solidFill>
              </a:rPr>
              <a:t>Science Example	</a:t>
            </a:r>
            <a:endParaRPr lang="en-US" sz="2800" dirty="0">
              <a:solidFill>
                <a:schemeClr val="accent4">
                  <a:lumMod val="20000"/>
                  <a:lumOff val="80000"/>
                </a:schemeClr>
              </a:solidFill>
            </a:endParaRPr>
          </a:p>
        </p:txBody>
      </p:sp>
      <p:sp>
        <p:nvSpPr>
          <p:cNvPr id="9" name="Content Placeholder 8"/>
          <p:cNvSpPr>
            <a:spLocks noGrp="1"/>
          </p:cNvSpPr>
          <p:nvPr>
            <p:ph sz="half" idx="2"/>
          </p:nvPr>
        </p:nvSpPr>
        <p:spPr>
          <a:xfrm>
            <a:off x="2742692" y="2505075"/>
            <a:ext cx="3768912" cy="3684588"/>
          </a:xfrm>
        </p:spPr>
        <p:txBody>
          <a:bodyPr/>
          <a:lstStyle/>
          <a:p>
            <a:pPr marL="0" indent="0">
              <a:buNone/>
            </a:pPr>
            <a:r>
              <a:rPr lang="en-US" dirty="0" smtClean="0"/>
              <a:t>I am a dormant volcano.</a:t>
            </a:r>
          </a:p>
          <a:p>
            <a:pPr marL="0" indent="0">
              <a:buNone/>
            </a:pPr>
            <a:r>
              <a:rPr lang="en-US" dirty="0" smtClean="0"/>
              <a:t>I wonder when my time will come. </a:t>
            </a:r>
          </a:p>
          <a:p>
            <a:pPr marL="0" indent="0">
              <a:buNone/>
            </a:pPr>
            <a:r>
              <a:rPr lang="en-US" dirty="0" smtClean="0"/>
              <a:t>I hear a rumbling beneath the Earth’s surface. </a:t>
            </a:r>
          </a:p>
          <a:p>
            <a:pPr marL="0" indent="0">
              <a:buNone/>
            </a:pPr>
            <a:r>
              <a:rPr lang="en-US" dirty="0" smtClean="0"/>
              <a:t>I see the clouds out of my vast crater. </a:t>
            </a:r>
          </a:p>
          <a:p>
            <a:pPr marL="0" indent="0">
              <a:buNone/>
            </a:pPr>
            <a:r>
              <a:rPr lang="en-US" dirty="0" smtClean="0"/>
              <a:t>I want to explode!</a:t>
            </a:r>
          </a:p>
          <a:p>
            <a:pPr marL="0" indent="0">
              <a:buNone/>
            </a:pPr>
            <a:r>
              <a:rPr lang="en-US" dirty="0" smtClean="0"/>
              <a:t>I am a dormant volcano. </a:t>
            </a:r>
            <a:endParaRPr lang="en-US" dirty="0"/>
          </a:p>
        </p:txBody>
      </p:sp>
      <p:sp>
        <p:nvSpPr>
          <p:cNvPr id="5" name="Footer Placeholder 4"/>
          <p:cNvSpPr>
            <a:spLocks noGrp="1"/>
          </p:cNvSpPr>
          <p:nvPr>
            <p:ph type="ftr" sz="quarter" idx="11"/>
          </p:nvPr>
        </p:nvSpPr>
        <p:spPr>
          <a:xfrm>
            <a:off x="222250" y="6350715"/>
            <a:ext cx="3086100" cy="365125"/>
          </a:xfrm>
        </p:spPr>
        <p:txBody>
          <a:bodyPr/>
          <a:lstStyle/>
          <a:p>
            <a:pPr algn="l"/>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73</a:t>
            </a:fld>
            <a:endParaRPr lang="en-US" dirty="0"/>
          </a:p>
        </p:txBody>
      </p:sp>
      <p:sp>
        <p:nvSpPr>
          <p:cNvPr id="12" name="TextBox 11"/>
          <p:cNvSpPr txBox="1"/>
          <p:nvPr/>
        </p:nvSpPr>
        <p:spPr>
          <a:xfrm>
            <a:off x="5827298" y="6271667"/>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Tree>
    <p:extLst>
      <p:ext uri="{BB962C8B-B14F-4D97-AF65-F5344CB8AC3E}">
        <p14:creationId xmlns:p14="http://schemas.microsoft.com/office/powerpoint/2010/main" val="82351291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Concept Mapping</a:t>
            </a:r>
            <a:endParaRPr lang="en-US" dirty="0"/>
          </a:p>
        </p:txBody>
      </p:sp>
      <p:sp>
        <p:nvSpPr>
          <p:cNvPr id="10" name="Content Placeholder 9"/>
          <p:cNvSpPr>
            <a:spLocks noGrp="1"/>
          </p:cNvSpPr>
          <p:nvPr>
            <p:ph idx="1"/>
          </p:nvPr>
        </p:nvSpPr>
        <p:spPr/>
        <p:txBody>
          <a:bodyPr/>
          <a:lstStyle/>
          <a:p>
            <a:r>
              <a:rPr lang="en-US" dirty="0" smtClean="0"/>
              <a:t>Create a handout of concept cards, with one designated as the title: For example, Volcano and many words, phrases related to it. </a:t>
            </a:r>
          </a:p>
          <a:p>
            <a:r>
              <a:rPr lang="en-US" dirty="0" smtClean="0"/>
              <a:t>Have students cut and then sort cards into logical sets. Each student does this on his own. </a:t>
            </a:r>
          </a:p>
          <a:p>
            <a:r>
              <a:rPr lang="en-US" dirty="0" smtClean="0"/>
              <a:t>Students then share their concept map with 2 other students explaining their choices to each other. </a:t>
            </a:r>
          </a:p>
          <a:p>
            <a:r>
              <a:rPr lang="en-US" dirty="0" smtClean="0"/>
              <a:t>Each student makes appropriate changes and then glues down their concept cards. </a:t>
            </a:r>
          </a:p>
          <a:p>
            <a:r>
              <a:rPr lang="en-US" dirty="0" smtClean="0"/>
              <a:t>Students add necessary words and phrases so that they can ”read” their concept maps to each other. </a:t>
            </a:r>
            <a:endParaRPr lang="en-US" dirty="0"/>
          </a:p>
        </p:txBody>
      </p:sp>
      <p:sp>
        <p:nvSpPr>
          <p:cNvPr id="7" name="Footer Placeholder 6"/>
          <p:cNvSpPr>
            <a:spLocks noGrp="1"/>
          </p:cNvSpPr>
          <p:nvPr>
            <p:ph type="ftr" sz="quarter" idx="11"/>
          </p:nvPr>
        </p:nvSpPr>
        <p:spPr/>
        <p:txBody>
          <a:bodyPr/>
          <a:lstStyle/>
          <a:p>
            <a:r>
              <a:rPr lang="en-US" smtClean="0"/>
              <a:t>Laura Terrill</a:t>
            </a:r>
            <a:endParaRPr lang="en-US" dirty="0"/>
          </a:p>
        </p:txBody>
      </p:sp>
      <p:sp>
        <p:nvSpPr>
          <p:cNvPr id="8" name="Slide Number Placeholder 7"/>
          <p:cNvSpPr>
            <a:spLocks noGrp="1"/>
          </p:cNvSpPr>
          <p:nvPr>
            <p:ph type="sldNum" sz="quarter" idx="12"/>
          </p:nvPr>
        </p:nvSpPr>
        <p:spPr/>
        <p:txBody>
          <a:bodyPr/>
          <a:lstStyle/>
          <a:p>
            <a:fld id="{D57F1E4F-1CFF-5643-939E-02111984F565}" type="slidenum">
              <a:rPr lang="en-US" smtClean="0"/>
              <a:t>74</a:t>
            </a:fld>
            <a:endParaRPr lang="en-US" dirty="0"/>
          </a:p>
        </p:txBody>
      </p:sp>
      <p:sp>
        <p:nvSpPr>
          <p:cNvPr id="11" name="TextBox 10"/>
          <p:cNvSpPr txBox="1"/>
          <p:nvPr/>
        </p:nvSpPr>
        <p:spPr>
          <a:xfrm>
            <a:off x="5467080" y="6192620"/>
            <a:ext cx="2409057" cy="523220"/>
          </a:xfrm>
          <a:prstGeom prst="rect">
            <a:avLst/>
          </a:prstGeom>
          <a:noFill/>
        </p:spPr>
        <p:txBody>
          <a:bodyPr wrap="none" rtlCol="0">
            <a:spAutoFit/>
          </a:bodyPr>
          <a:lstStyle/>
          <a:p>
            <a:pPr algn="r"/>
            <a:r>
              <a:rPr lang="en-US" sz="1400" dirty="0" smtClean="0"/>
              <a:t>The Language Rich Classroom</a:t>
            </a:r>
          </a:p>
          <a:p>
            <a:pPr algn="r"/>
            <a:r>
              <a:rPr lang="en-US" sz="1400" dirty="0" smtClean="0"/>
              <a:t>Himmele &amp; Himmele</a:t>
            </a:r>
            <a:endParaRPr lang="en-US" sz="1400" dirty="0"/>
          </a:p>
        </p:txBody>
      </p:sp>
    </p:spTree>
    <p:extLst>
      <p:ext uri="{BB962C8B-B14F-4D97-AF65-F5344CB8AC3E}">
        <p14:creationId xmlns:p14="http://schemas.microsoft.com/office/powerpoint/2010/main" val="55143818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1"/>
          </p:nvPr>
        </p:nvSpPr>
        <p:spPr/>
        <p:txBody>
          <a:bodyPr/>
          <a:lstStyle/>
          <a:p>
            <a:r>
              <a:rPr lang="en-US" smtClean="0"/>
              <a:t>Laura Terrill</a:t>
            </a:r>
            <a:endParaRPr lang="en-US" dirty="0"/>
          </a:p>
        </p:txBody>
      </p:sp>
      <p:sp>
        <p:nvSpPr>
          <p:cNvPr id="8" name="Slide Number Placeholder 7"/>
          <p:cNvSpPr>
            <a:spLocks noGrp="1"/>
          </p:cNvSpPr>
          <p:nvPr>
            <p:ph type="sldNum" sz="quarter" idx="12"/>
          </p:nvPr>
        </p:nvSpPr>
        <p:spPr/>
        <p:txBody>
          <a:bodyPr/>
          <a:lstStyle/>
          <a:p>
            <a:fld id="{D57F1E4F-1CFF-5643-939E-02111984F565}" type="slidenum">
              <a:rPr lang="en-US" smtClean="0"/>
              <a:t>75</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0"/>
            <a:ext cx="5461194" cy="6858000"/>
          </a:xfrm>
          <a:prstGeom prst="rect">
            <a:avLst/>
          </a:prstGeom>
        </p:spPr>
      </p:pic>
      <p:sp>
        <p:nvSpPr>
          <p:cNvPr id="11" name="TextBox 10"/>
          <p:cNvSpPr txBox="1"/>
          <p:nvPr/>
        </p:nvSpPr>
        <p:spPr>
          <a:xfrm>
            <a:off x="4559397" y="6277303"/>
            <a:ext cx="2409057" cy="523220"/>
          </a:xfrm>
          <a:prstGeom prst="rect">
            <a:avLst/>
          </a:prstGeom>
          <a:noFill/>
        </p:spPr>
        <p:txBody>
          <a:bodyPr wrap="none" rtlCol="0">
            <a:spAutoFit/>
          </a:bodyPr>
          <a:lstStyle/>
          <a:p>
            <a:pPr algn="r"/>
            <a:r>
              <a:rPr lang="en-US" sz="1400" dirty="0" smtClean="0">
                <a:solidFill>
                  <a:schemeClr val="bg1"/>
                </a:solidFill>
              </a:rPr>
              <a:t>The Language Rich Classroom</a:t>
            </a:r>
          </a:p>
          <a:p>
            <a:pPr algn="r"/>
            <a:r>
              <a:rPr lang="en-US" sz="1400" dirty="0" smtClean="0">
                <a:solidFill>
                  <a:schemeClr val="bg1"/>
                </a:solidFill>
              </a:rPr>
              <a:t>Himmele &amp; Himmele</a:t>
            </a:r>
            <a:endParaRPr lang="en-US" sz="1400" dirty="0">
              <a:solidFill>
                <a:schemeClr val="bg1"/>
              </a:solidFill>
            </a:endParaRPr>
          </a:p>
        </p:txBody>
      </p:sp>
    </p:spTree>
    <p:extLst>
      <p:ext uri="{BB962C8B-B14F-4D97-AF65-F5344CB8AC3E}">
        <p14:creationId xmlns:p14="http://schemas.microsoft.com/office/powerpoint/2010/main" val="162960487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610" y="655067"/>
            <a:ext cx="7886700" cy="1325563"/>
          </a:xfrm>
        </p:spPr>
        <p:txBody>
          <a:bodyPr/>
          <a:lstStyle/>
          <a:p>
            <a:r>
              <a:rPr lang="en-US" dirty="0" smtClean="0"/>
              <a:t>Artful Thinking Palette</a:t>
            </a:r>
            <a:endParaRPr lang="en-US" dirty="0"/>
          </a:p>
        </p:txBody>
      </p:sp>
      <p:sp>
        <p:nvSpPr>
          <p:cNvPr id="3" name="Content Placeholder 2"/>
          <p:cNvSpPr>
            <a:spLocks noGrp="1"/>
          </p:cNvSpPr>
          <p:nvPr>
            <p:ph idx="1"/>
          </p:nvPr>
        </p:nvSpPr>
        <p:spPr>
          <a:xfrm>
            <a:off x="4145280" y="2371726"/>
            <a:ext cx="4400550" cy="4486274"/>
          </a:xfrm>
        </p:spPr>
        <p:txBody>
          <a:bodyPr>
            <a:normAutofit/>
          </a:bodyPr>
          <a:lstStyle/>
          <a:p>
            <a:pPr marL="182880" indent="-365760">
              <a:buFont typeface="+mj-lt"/>
              <a:buAutoNum type="arabicPeriod"/>
            </a:pPr>
            <a:r>
              <a:rPr lang="en-US" dirty="0">
                <a:solidFill>
                  <a:schemeClr val="tx2">
                    <a:lumMod val="20000"/>
                    <a:lumOff val="80000"/>
                  </a:schemeClr>
                </a:solidFill>
              </a:rPr>
              <a:t>Questioning and investigating</a:t>
            </a:r>
          </a:p>
          <a:p>
            <a:pPr marL="182880" indent="-365760">
              <a:buAutoNum type="arabicPeriod"/>
            </a:pPr>
            <a:r>
              <a:rPr lang="en-US" dirty="0">
                <a:solidFill>
                  <a:schemeClr val="tx2">
                    <a:lumMod val="20000"/>
                    <a:lumOff val="80000"/>
                  </a:schemeClr>
                </a:solidFill>
              </a:rPr>
              <a:t>Observing and describing</a:t>
            </a:r>
          </a:p>
          <a:p>
            <a:pPr marL="182880" indent="-365760">
              <a:buAutoNum type="arabicPeriod"/>
            </a:pPr>
            <a:r>
              <a:rPr lang="en-US" dirty="0">
                <a:solidFill>
                  <a:schemeClr val="tx2">
                    <a:lumMod val="20000"/>
                    <a:lumOff val="80000"/>
                  </a:schemeClr>
                </a:solidFill>
              </a:rPr>
              <a:t>Comparing and connecting</a:t>
            </a:r>
          </a:p>
          <a:p>
            <a:pPr marL="182880" indent="-365760">
              <a:buAutoNum type="arabicPeriod"/>
            </a:pPr>
            <a:r>
              <a:rPr lang="en-US" dirty="0">
                <a:solidFill>
                  <a:schemeClr val="tx2">
                    <a:lumMod val="20000"/>
                    <a:lumOff val="80000"/>
                  </a:schemeClr>
                </a:solidFill>
              </a:rPr>
              <a:t>Finding complexity</a:t>
            </a:r>
          </a:p>
          <a:p>
            <a:pPr marL="182880" indent="-365760">
              <a:buAutoNum type="arabicPeriod"/>
            </a:pPr>
            <a:r>
              <a:rPr lang="en-US" dirty="0">
                <a:solidFill>
                  <a:schemeClr val="tx2">
                    <a:lumMod val="20000"/>
                    <a:lumOff val="80000"/>
                  </a:schemeClr>
                </a:solidFill>
              </a:rPr>
              <a:t>Exploring viewpoints</a:t>
            </a:r>
          </a:p>
          <a:p>
            <a:pPr marL="182880" indent="-365760">
              <a:buAutoNum type="arabicPeriod"/>
            </a:pPr>
            <a:r>
              <a:rPr lang="en-US" dirty="0">
                <a:solidFill>
                  <a:schemeClr val="tx2">
                    <a:lumMod val="20000"/>
                    <a:lumOff val="80000"/>
                  </a:schemeClr>
                </a:solidFill>
              </a:rPr>
              <a:t>Reasoning</a:t>
            </a:r>
          </a:p>
          <a:p>
            <a:pPr marL="182880" indent="-365760"/>
            <a:endParaRPr lang="en-US" dirty="0">
              <a:solidFill>
                <a:schemeClr val="tx2">
                  <a:lumMod val="20000"/>
                  <a:lumOff val="80000"/>
                </a:schemeClr>
              </a:solidFill>
            </a:endParaRPr>
          </a:p>
        </p:txBody>
      </p:sp>
      <p:sp>
        <p:nvSpPr>
          <p:cNvPr id="4" name="Slide Number Placeholder 3"/>
          <p:cNvSpPr>
            <a:spLocks noGrp="1"/>
          </p:cNvSpPr>
          <p:nvPr>
            <p:ph type="sldNum" sz="quarter" idx="12"/>
          </p:nvPr>
        </p:nvSpPr>
        <p:spPr/>
        <p:txBody>
          <a:bodyPr/>
          <a:lstStyle/>
          <a:p>
            <a:fld id="{78BF7DF9-587C-4941-9F5A-B7FE96413D7E}" type="slidenum">
              <a:rPr lang="ru-RU" smtClean="0"/>
              <a:pPr/>
              <a:t>76</a:t>
            </a:fld>
            <a:endParaRPr lang="ru-RU" dirty="0"/>
          </a:p>
        </p:txBody>
      </p:sp>
      <p:grpSp>
        <p:nvGrpSpPr>
          <p:cNvPr id="9" name="Group 8"/>
          <p:cNvGrpSpPr/>
          <p:nvPr/>
        </p:nvGrpSpPr>
        <p:grpSpPr>
          <a:xfrm>
            <a:off x="708127" y="2316848"/>
            <a:ext cx="2916184" cy="2887980"/>
            <a:chOff x="708127" y="2316848"/>
            <a:chExt cx="2916184" cy="288798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511" y="2316848"/>
              <a:ext cx="2844800" cy="2857500"/>
            </a:xfrm>
            <a:prstGeom prst="rect">
              <a:avLst/>
            </a:prstGeom>
          </p:spPr>
        </p:pic>
        <p:sp>
          <p:nvSpPr>
            <p:cNvPr id="7" name="TextBox 6"/>
            <p:cNvSpPr txBox="1"/>
            <p:nvPr/>
          </p:nvSpPr>
          <p:spPr>
            <a:xfrm>
              <a:off x="708127" y="4835496"/>
              <a:ext cx="2784480" cy="369332"/>
            </a:xfrm>
            <a:prstGeom prst="rect">
              <a:avLst/>
            </a:prstGeom>
            <a:noFill/>
          </p:spPr>
          <p:txBody>
            <a:bodyPr wrap="none" rtlCol="0">
              <a:spAutoFit/>
            </a:bodyPr>
            <a:lstStyle/>
            <a:p>
              <a:r>
                <a:rPr lang="en-US" dirty="0" smtClean="0">
                  <a:solidFill>
                    <a:schemeClr val="bg1"/>
                  </a:solidFill>
                </a:rPr>
                <a:t>Image: ingo.wikia.com/wiki</a:t>
              </a:r>
              <a:endParaRPr lang="en-US" dirty="0">
                <a:solidFill>
                  <a:schemeClr val="bg1"/>
                </a:solidFill>
              </a:endParaRPr>
            </a:p>
          </p:txBody>
        </p:sp>
      </p:grpSp>
      <p:sp>
        <p:nvSpPr>
          <p:cNvPr id="8" name="TextBox 7"/>
          <p:cNvSpPr txBox="1"/>
          <p:nvPr/>
        </p:nvSpPr>
        <p:spPr>
          <a:xfrm>
            <a:off x="5116456" y="5156022"/>
            <a:ext cx="3831433" cy="923330"/>
          </a:xfrm>
          <a:prstGeom prst="rect">
            <a:avLst/>
          </a:prstGeom>
          <a:noFill/>
        </p:spPr>
        <p:txBody>
          <a:bodyPr wrap="none" rtlCol="0">
            <a:spAutoFit/>
          </a:bodyPr>
          <a:lstStyle/>
          <a:p>
            <a:pPr algn="r"/>
            <a:r>
              <a:rPr lang="en-US" dirty="0" smtClean="0"/>
              <a:t>Artful Thinking, Project Zero </a:t>
            </a:r>
          </a:p>
          <a:p>
            <a:pPr algn="r"/>
            <a:r>
              <a:rPr lang="en-US" dirty="0" smtClean="0"/>
              <a:t>Harvard Graduate School of Education</a:t>
            </a:r>
          </a:p>
          <a:p>
            <a:pPr algn="r"/>
            <a:r>
              <a:rPr lang="en-US" dirty="0" smtClean="0"/>
              <a:t>pzartfulthinking.org</a:t>
            </a:r>
            <a:endParaRPr lang="en-US" dirty="0"/>
          </a:p>
        </p:txBody>
      </p:sp>
      <p:sp>
        <p:nvSpPr>
          <p:cNvPr id="5" name="Footer Placeholder 4"/>
          <p:cNvSpPr>
            <a:spLocks noGrp="1"/>
          </p:cNvSpPr>
          <p:nvPr>
            <p:ph type="ftr" sz="quarter" idx="11"/>
          </p:nvPr>
        </p:nvSpPr>
        <p:spPr/>
        <p:txBody>
          <a:bodyPr/>
          <a:lstStyle/>
          <a:p>
            <a:r>
              <a:rPr lang="en-US" smtClean="0"/>
              <a:t>Laura Terrill</a:t>
            </a:r>
            <a:endParaRPr lang="ru-RU" dirty="0"/>
          </a:p>
        </p:txBody>
      </p:sp>
    </p:spTree>
    <p:extLst>
      <p:ext uri="{BB962C8B-B14F-4D97-AF65-F5344CB8AC3E}">
        <p14:creationId xmlns:p14="http://schemas.microsoft.com/office/powerpoint/2010/main" val="194555172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569" y="164932"/>
            <a:ext cx="7886700" cy="914400"/>
          </a:xfrm>
          <a:solidFill>
            <a:schemeClr val="accent1"/>
          </a:solidFill>
        </p:spPr>
        <p:txBody>
          <a:bodyPr/>
          <a:lstStyle/>
          <a:p>
            <a:pPr algn="ctr"/>
            <a:r>
              <a:rPr lang="en-US" dirty="0">
                <a:solidFill>
                  <a:schemeClr val="tx1"/>
                </a:solidFill>
              </a:rPr>
              <a:t>Questioning and investigating</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77</a:t>
            </a:fld>
            <a:endParaRPr lang="en-US" dirty="0"/>
          </a:p>
        </p:txBody>
      </p:sp>
      <p:sp>
        <p:nvSpPr>
          <p:cNvPr id="5" name="Content Placeholder 4"/>
          <p:cNvSpPr>
            <a:spLocks noGrp="1"/>
          </p:cNvSpPr>
          <p:nvPr>
            <p:ph sz="quarter" idx="1"/>
          </p:nvPr>
        </p:nvSpPr>
        <p:spPr>
          <a:xfrm>
            <a:off x="738887" y="4271210"/>
            <a:ext cx="8264064" cy="1608054"/>
          </a:xfrm>
        </p:spPr>
        <p:txBody>
          <a:bodyPr>
            <a:normAutofit fontScale="92500" lnSpcReduction="20000"/>
          </a:bodyPr>
          <a:lstStyle/>
          <a:p>
            <a:pPr algn="ctr">
              <a:buNone/>
            </a:pPr>
            <a:r>
              <a:rPr lang="en-US" sz="2800" b="1" dirty="0"/>
              <a:t>See / Think / Wonder</a:t>
            </a:r>
          </a:p>
          <a:p>
            <a:pPr marL="514350" indent="-237744">
              <a:buFont typeface="+mj-lt"/>
              <a:buAutoNum type="arabicPeriod"/>
            </a:pPr>
            <a:r>
              <a:rPr lang="en-US" sz="2800" dirty="0"/>
              <a:t>What do you see?</a:t>
            </a:r>
          </a:p>
          <a:p>
            <a:pPr marL="514350" indent="-237744">
              <a:buFont typeface="+mj-lt"/>
              <a:buAutoNum type="arabicPeriod"/>
            </a:pPr>
            <a:r>
              <a:rPr lang="en-US" sz="2800" dirty="0"/>
              <a:t>What do you think about what you see?</a:t>
            </a:r>
          </a:p>
          <a:p>
            <a:pPr marL="514350" indent="-237744">
              <a:buFont typeface="+mj-lt"/>
              <a:buAutoNum type="arabicPeriod"/>
            </a:pPr>
            <a:r>
              <a:rPr lang="en-US" sz="2800" dirty="0"/>
              <a:t>What do you wonder?</a:t>
            </a:r>
          </a:p>
        </p:txBody>
      </p:sp>
      <p:sp>
        <p:nvSpPr>
          <p:cNvPr id="8" name="TextBox 7"/>
          <p:cNvSpPr txBox="1"/>
          <p:nvPr/>
        </p:nvSpPr>
        <p:spPr>
          <a:xfrm>
            <a:off x="1022819" y="5838189"/>
            <a:ext cx="7696200" cy="646331"/>
          </a:xfrm>
          <a:prstGeom prst="rect">
            <a:avLst/>
          </a:prstGeom>
          <a:solidFill>
            <a:srgbClr val="DCE6F2"/>
          </a:solidFill>
        </p:spPr>
        <p:txBody>
          <a:bodyPr wrap="square" rtlCol="0">
            <a:spAutoFit/>
          </a:bodyPr>
          <a:lstStyle/>
          <a:p>
            <a:pPr algn="ctr"/>
            <a:r>
              <a:rPr lang="en-US" dirty="0">
                <a:solidFill>
                  <a:schemeClr val="bg1"/>
                </a:solidFill>
                <a:latin typeface="+mn-lt"/>
              </a:rPr>
              <a:t>Allows students to distinguish between observations and interpretations. Stimulates curiosity and allows students to make connections. </a:t>
            </a:r>
          </a:p>
        </p:txBody>
      </p:sp>
      <p:sp>
        <p:nvSpPr>
          <p:cNvPr id="3" name="Footer Placeholder 2"/>
          <p:cNvSpPr>
            <a:spLocks noGrp="1"/>
          </p:cNvSpPr>
          <p:nvPr>
            <p:ph type="ftr" sz="quarter" idx="11"/>
          </p:nvPr>
        </p:nvSpPr>
        <p:spPr/>
        <p:txBody>
          <a:bodyPr/>
          <a:lstStyle/>
          <a:p>
            <a:r>
              <a:rPr lang="en-US" smtClean="0"/>
              <a:t>Laura Terrill</a:t>
            </a:r>
            <a:endParaRPr lang="ru-RU" dirty="0"/>
          </a:p>
        </p:txBody>
      </p:sp>
      <p:pic>
        <p:nvPicPr>
          <p:cNvPr id="6" name="Picture 5"/>
          <p:cNvPicPr>
            <a:picLocks noChangeAspect="1"/>
          </p:cNvPicPr>
          <p:nvPr/>
        </p:nvPicPr>
        <p:blipFill>
          <a:blip r:embed="rId2"/>
          <a:stretch>
            <a:fillRect/>
          </a:stretch>
        </p:blipFill>
        <p:spPr>
          <a:xfrm>
            <a:off x="2158052" y="1149474"/>
            <a:ext cx="5425733" cy="3051593"/>
          </a:xfrm>
          <a:prstGeom prst="rect">
            <a:avLst/>
          </a:prstGeom>
        </p:spPr>
      </p:pic>
    </p:spTree>
    <p:extLst>
      <p:ext uri="{BB962C8B-B14F-4D97-AF65-F5344CB8AC3E}">
        <p14:creationId xmlns:p14="http://schemas.microsoft.com/office/powerpoint/2010/main" val="130174881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Reasoning</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78</a:t>
            </a:fld>
            <a:endParaRPr lang="en-US" dirty="0"/>
          </a:p>
        </p:txBody>
      </p:sp>
      <p:sp>
        <p:nvSpPr>
          <p:cNvPr id="5" name="Content Placeholder 4"/>
          <p:cNvSpPr>
            <a:spLocks noGrp="1"/>
          </p:cNvSpPr>
          <p:nvPr>
            <p:ph sz="quarter" idx="1"/>
          </p:nvPr>
        </p:nvSpPr>
        <p:spPr>
          <a:xfrm>
            <a:off x="4954781" y="2044652"/>
            <a:ext cx="3989484" cy="2665982"/>
          </a:xfrm>
        </p:spPr>
        <p:txBody>
          <a:bodyPr>
            <a:normAutofit/>
          </a:bodyPr>
          <a:lstStyle/>
          <a:p>
            <a:pPr algn="ctr">
              <a:spcBef>
                <a:spcPts val="0"/>
              </a:spcBef>
              <a:buNone/>
            </a:pPr>
            <a:r>
              <a:rPr lang="en-US" sz="2400" b="1" dirty="0"/>
              <a:t>What makes you say that</a:t>
            </a:r>
            <a:r>
              <a:rPr lang="en-US" sz="2400" b="1" dirty="0" smtClean="0"/>
              <a:t>?</a:t>
            </a:r>
          </a:p>
          <a:p>
            <a:pPr algn="ctr">
              <a:spcBef>
                <a:spcPts val="0"/>
              </a:spcBef>
              <a:buNone/>
            </a:pPr>
            <a:endParaRPr lang="en-US" sz="2400" b="1" dirty="0"/>
          </a:p>
          <a:p>
            <a:pPr marL="329184" indent="-329184">
              <a:spcBef>
                <a:spcPts val="0"/>
              </a:spcBef>
              <a:buFont typeface="+mj-lt"/>
              <a:buAutoNum type="arabicPeriod"/>
            </a:pPr>
            <a:r>
              <a:rPr lang="en-US" sz="2400" dirty="0"/>
              <a:t>What’s going on? </a:t>
            </a:r>
          </a:p>
          <a:p>
            <a:pPr marL="329184" indent="-329184">
              <a:spcBef>
                <a:spcPts val="0"/>
              </a:spcBef>
              <a:buFont typeface="+mj-lt"/>
              <a:buAutoNum type="arabicPeriod"/>
            </a:pPr>
            <a:r>
              <a:rPr lang="en-US" sz="2400" dirty="0"/>
              <a:t>What do you see that makes you say that</a:t>
            </a:r>
            <a:r>
              <a:rPr lang="en-US" sz="2400" dirty="0" smtClean="0"/>
              <a:t>?</a:t>
            </a:r>
          </a:p>
          <a:p>
            <a:pPr marL="329184" indent="-329184">
              <a:spcBef>
                <a:spcPts val="0"/>
              </a:spcBef>
              <a:buFont typeface="+mj-lt"/>
              <a:buAutoNum type="arabicPeriod"/>
            </a:pPr>
            <a:r>
              <a:rPr lang="en-US" dirty="0" smtClean="0"/>
              <a:t>What more can you find?</a:t>
            </a:r>
            <a:endParaRPr lang="en-US" sz="2400" dirty="0" smtClean="0"/>
          </a:p>
        </p:txBody>
      </p:sp>
      <p:sp>
        <p:nvSpPr>
          <p:cNvPr id="9" name="TextBox 8"/>
          <p:cNvSpPr txBox="1"/>
          <p:nvPr/>
        </p:nvSpPr>
        <p:spPr>
          <a:xfrm>
            <a:off x="1206500" y="5346700"/>
            <a:ext cx="6908800" cy="646331"/>
          </a:xfrm>
          <a:prstGeom prst="rect">
            <a:avLst/>
          </a:prstGeom>
          <a:solidFill>
            <a:srgbClr val="DCE6F2"/>
          </a:solidFill>
        </p:spPr>
        <p:txBody>
          <a:bodyPr wrap="square" rtlCol="0">
            <a:spAutoFit/>
          </a:bodyPr>
          <a:lstStyle/>
          <a:p>
            <a:r>
              <a:rPr lang="en-US" dirty="0">
                <a:solidFill>
                  <a:schemeClr val="bg1"/>
                </a:solidFill>
              </a:rPr>
              <a:t>Allows </a:t>
            </a:r>
            <a:r>
              <a:rPr lang="en-US" dirty="0" smtClean="0">
                <a:solidFill>
                  <a:schemeClr val="bg1"/>
                </a:solidFill>
              </a:rPr>
              <a:t>students to describe </a:t>
            </a:r>
            <a:r>
              <a:rPr lang="en-US" dirty="0">
                <a:solidFill>
                  <a:schemeClr val="bg1"/>
                </a:solidFill>
              </a:rPr>
              <a:t>what they see and know. Students then build explanations, promoting evidence-based reasoning. </a:t>
            </a:r>
          </a:p>
        </p:txBody>
      </p:sp>
      <p:sp>
        <p:nvSpPr>
          <p:cNvPr id="3" name="Footer Placeholder 2"/>
          <p:cNvSpPr>
            <a:spLocks noGrp="1"/>
          </p:cNvSpPr>
          <p:nvPr>
            <p:ph type="ftr" sz="quarter" idx="11"/>
          </p:nvPr>
        </p:nvSpPr>
        <p:spPr/>
        <p:txBody>
          <a:bodyPr/>
          <a:lstStyle/>
          <a:p>
            <a:r>
              <a:rPr lang="en-US" smtClean="0"/>
              <a:t>Laura Terrill</a:t>
            </a:r>
            <a:endParaRPr lang="ru-RU" dirty="0"/>
          </a:p>
        </p:txBody>
      </p:sp>
      <p:sp>
        <p:nvSpPr>
          <p:cNvPr id="7" name="TextBox 6"/>
          <p:cNvSpPr txBox="1"/>
          <p:nvPr/>
        </p:nvSpPr>
        <p:spPr>
          <a:xfrm>
            <a:off x="8851900" y="-647700"/>
            <a:ext cx="184731" cy="369332"/>
          </a:xfrm>
          <a:prstGeom prst="rect">
            <a:avLst/>
          </a:prstGeom>
          <a:noFill/>
        </p:spPr>
        <p:txBody>
          <a:bodyPr wrap="none" rtlCol="0">
            <a:spAutoFit/>
          </a:bodyPr>
          <a:lstStyle/>
          <a:p>
            <a:endParaRPr lang="en-US"/>
          </a:p>
        </p:txBody>
      </p:sp>
      <p:pic>
        <p:nvPicPr>
          <p:cNvPr id="11" name="Content Placeholder 5"/>
          <p:cNvPicPr>
            <a:picLocks noChangeAspect="1"/>
          </p:cNvPicPr>
          <p:nvPr/>
        </p:nvPicPr>
        <p:blipFill>
          <a:blip r:embed="rId3"/>
          <a:stretch>
            <a:fillRect/>
          </a:stretch>
        </p:blipFill>
        <p:spPr>
          <a:xfrm>
            <a:off x="469899" y="1807809"/>
            <a:ext cx="4295601" cy="3220858"/>
          </a:xfrm>
          <a:prstGeom prst="rect">
            <a:avLst/>
          </a:prstGeom>
        </p:spPr>
      </p:pic>
      <p:sp>
        <p:nvSpPr>
          <p:cNvPr id="12" name="Rectangle 11"/>
          <p:cNvSpPr/>
          <p:nvPr/>
        </p:nvSpPr>
        <p:spPr>
          <a:xfrm>
            <a:off x="628650" y="2438400"/>
            <a:ext cx="3930649" cy="198803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Tree>
    <p:extLst>
      <p:ext uri="{BB962C8B-B14F-4D97-AF65-F5344CB8AC3E}">
        <p14:creationId xmlns:p14="http://schemas.microsoft.com/office/powerpoint/2010/main" val="207647213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5"/>
          <p:cNvPicPr>
            <a:picLocks noGrp="1" noChangeAspect="1"/>
          </p:cNvPicPr>
          <p:nvPr>
            <p:ph idx="1"/>
          </p:nvPr>
        </p:nvPicPr>
        <p:blipFill>
          <a:blip r:embed="rId2"/>
          <a:stretch>
            <a:fillRect/>
          </a:stretch>
        </p:blipFill>
        <p:spPr>
          <a:xfrm>
            <a:off x="1313409" y="1469742"/>
            <a:ext cx="6517182" cy="4886609"/>
          </a:xfrm>
        </p:spPr>
      </p:pic>
      <p:sp>
        <p:nvSpPr>
          <p:cNvPr id="3" name="Title 2"/>
          <p:cNvSpPr>
            <a:spLocks noGrp="1"/>
          </p:cNvSpPr>
          <p:nvPr>
            <p:ph type="title"/>
          </p:nvPr>
        </p:nvSpPr>
        <p:spPr/>
        <p:txBody>
          <a:bodyPr>
            <a:normAutofit/>
          </a:bodyPr>
          <a:lstStyle/>
          <a:p>
            <a:pPr algn="ctr"/>
            <a:r>
              <a:rPr lang="en-US" sz="3600" dirty="0"/>
              <a:t>Reasoning — What do you see? </a:t>
            </a:r>
            <a:br>
              <a:rPr lang="en-US" sz="3600" dirty="0"/>
            </a:br>
            <a:r>
              <a:rPr lang="en-US" sz="3600" dirty="0"/>
              <a:t>What makes you say that?</a:t>
            </a:r>
            <a:endParaRPr lang="en-US" sz="3600"/>
          </a:p>
        </p:txBody>
      </p:sp>
      <p:sp>
        <p:nvSpPr>
          <p:cNvPr id="14" name="Footer Placeholder 13"/>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395F28CB-3F0B-4147-BF72-722B386F28B4}" type="slidenum">
              <a:rPr lang="en-US"/>
              <a:pPr/>
              <a:t>79</a:t>
            </a:fld>
            <a:endParaRPr lang="en-US"/>
          </a:p>
        </p:txBody>
      </p:sp>
      <p:sp>
        <p:nvSpPr>
          <p:cNvPr id="11" name="Rectangle 10"/>
          <p:cNvSpPr/>
          <p:nvPr/>
        </p:nvSpPr>
        <p:spPr>
          <a:xfrm>
            <a:off x="4627200" y="159129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3" name="Rectangle 12"/>
          <p:cNvSpPr/>
          <p:nvPr/>
        </p:nvSpPr>
        <p:spPr>
          <a:xfrm>
            <a:off x="1415825" y="369102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8" name="Content Placeholder 4"/>
          <p:cNvSpPr txBox="1">
            <a:spLocks/>
          </p:cNvSpPr>
          <p:nvPr/>
        </p:nvSpPr>
        <p:spPr>
          <a:xfrm>
            <a:off x="2171700" y="6031265"/>
            <a:ext cx="4800600" cy="565151"/>
          </a:xfrm>
          <a:prstGeom prst="rect">
            <a:avLst/>
          </a:prstGeom>
          <a:solidFill>
            <a:schemeClr val="tx2"/>
          </a:solid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3200" dirty="0" smtClean="0">
                <a:solidFill>
                  <a:schemeClr val="bg1"/>
                </a:solidFill>
              </a:rPr>
              <a:t>What more can you find?</a:t>
            </a:r>
            <a:endParaRPr lang="en-US" sz="3200" dirty="0">
              <a:solidFill>
                <a:schemeClr val="bg1"/>
              </a:solidFill>
            </a:endParaRPr>
          </a:p>
        </p:txBody>
      </p:sp>
      <p:sp>
        <p:nvSpPr>
          <p:cNvPr id="15" name="Rectangle 14"/>
          <p:cNvSpPr/>
          <p:nvPr/>
        </p:nvSpPr>
        <p:spPr>
          <a:xfrm>
            <a:off x="4627200" y="3698929"/>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Tree>
    <p:extLst>
      <p:ext uri="{BB962C8B-B14F-4D97-AF65-F5344CB8AC3E}">
        <p14:creationId xmlns:p14="http://schemas.microsoft.com/office/powerpoint/2010/main" val="899659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7043"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7044"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7045" name="Rectangle 6"/>
          <p:cNvSpPr>
            <a:spLocks noGrp="1" noChangeArrowheads="1"/>
          </p:cNvSpPr>
          <p:nvPr>
            <p:ph type="title"/>
          </p:nvPr>
        </p:nvSpPr>
        <p:spPr>
          <a:xfrm>
            <a:off x="685800" y="72178"/>
            <a:ext cx="7772400" cy="1143000"/>
          </a:xfrm>
        </p:spPr>
        <p:txBody>
          <a:bodyPr/>
          <a:lstStyle/>
          <a:p>
            <a:pPr algn="l" eaLnBrk="1" hangingPunct="1"/>
            <a:r>
              <a:rPr lang="en-US" altLang="x-none" b="1">
                <a:solidFill>
                  <a:schemeClr val="accent6"/>
                </a:solidFill>
              </a:rPr>
              <a:t>A</a:t>
            </a:r>
            <a:r>
              <a:rPr lang="en-US" altLang="x-none">
                <a:solidFill>
                  <a:schemeClr val="tx1"/>
                </a:solidFill>
              </a:rPr>
              <a:t>.C.T.I.V.E</a:t>
            </a:r>
          </a:p>
        </p:txBody>
      </p:sp>
      <p:sp>
        <p:nvSpPr>
          <p:cNvPr id="87046" name="Text Box 7"/>
          <p:cNvSpPr txBox="1">
            <a:spLocks noChangeArrowheads="1"/>
          </p:cNvSpPr>
          <p:nvPr/>
        </p:nvSpPr>
        <p:spPr bwMode="auto">
          <a:xfrm>
            <a:off x="5257800" y="300778"/>
            <a:ext cx="29029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Ask Questions</a:t>
            </a:r>
            <a:endParaRPr lang="en-US" altLang="x-none">
              <a:solidFill>
                <a:schemeClr val="accent6"/>
              </a:solidFill>
              <a:latin typeface="+mn-lt"/>
            </a:endParaRPr>
          </a:p>
        </p:txBody>
      </p:sp>
      <p:sp>
        <p:nvSpPr>
          <p:cNvPr id="87047" name="Text Box 10"/>
          <p:cNvSpPr txBox="1">
            <a:spLocks noChangeArrowheads="1"/>
          </p:cNvSpPr>
          <p:nvPr/>
        </p:nvSpPr>
        <p:spPr bwMode="auto">
          <a:xfrm>
            <a:off x="216568" y="1034716"/>
            <a:ext cx="8710863"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b="1">
                <a:solidFill>
                  <a:schemeClr val="accent6"/>
                </a:solidFill>
                <a:latin typeface="+mn-lt"/>
              </a:rPr>
              <a:t>Roosevelt Takes Charge </a:t>
            </a:r>
            <a:r>
              <a:rPr lang="en-US" altLang="x-none">
                <a:latin typeface="+mn-lt"/>
              </a:rPr>
              <a:t>In 1928, Herbert Hoover had almost no chance of losing his bid for the presidency. In 1932 however, Hoover had almost no chance of winning reelection. The depression had taken its toll. About 25 percent of the population was unemployed. Bank failures had wiped out peoples’ savings. The hungry waited on long lines at soup kitchens. </a:t>
            </a:r>
          </a:p>
          <a:p>
            <a:r>
              <a:rPr lang="en-US" altLang="x-none">
                <a:latin typeface="+mn-lt"/>
              </a:rPr>
              <a:t>Americans were ready for a change. In July of 1932, the relatively </a:t>
            </a:r>
          </a:p>
          <a:p>
            <a:r>
              <a:rPr lang="en-US" altLang="x-none">
                <a:latin typeface="+mn-lt"/>
              </a:rPr>
              <a:t>unknown governor of New York, Franklin D. Roosevelt, accepted the Democratic Party’s nomination for President. </a:t>
            </a:r>
          </a:p>
          <a:p>
            <a:r>
              <a:rPr lang="en-US" altLang="x-none" b="1">
                <a:solidFill>
                  <a:schemeClr val="accent6"/>
                </a:solidFill>
                <a:latin typeface="+mn-lt"/>
              </a:rPr>
              <a:t>Roosevelt Overcame Obstacles  </a:t>
            </a:r>
            <a:r>
              <a:rPr lang="en-US" altLang="x-none">
                <a:latin typeface="+mn-lt"/>
              </a:rPr>
              <a:t>Strangely enough, Americans had chosen a presidential candidate who had never known economic hardship. As a child, FDR had enjoyed all the privileges of an upper-class upbringing, including education at elite schools and colleges. From his parents and teachers, FDR gained a great deal of self-confidence and a belief that public service was a noble calling. </a:t>
            </a:r>
          </a:p>
        </p:txBody>
      </p:sp>
    </p:spTree>
    <p:extLst>
      <p:ext uri="{BB962C8B-B14F-4D97-AF65-F5344CB8AC3E}">
        <p14:creationId xmlns:p14="http://schemas.microsoft.com/office/powerpoint/2010/main" val="118169647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5"/>
          <p:cNvPicPr>
            <a:picLocks noGrp="1" noChangeAspect="1"/>
          </p:cNvPicPr>
          <p:nvPr>
            <p:ph idx="1"/>
          </p:nvPr>
        </p:nvPicPr>
        <p:blipFill>
          <a:blip r:embed="rId2"/>
          <a:stretch>
            <a:fillRect/>
          </a:stretch>
        </p:blipFill>
        <p:spPr>
          <a:xfrm>
            <a:off x="1313409" y="1469742"/>
            <a:ext cx="6517182" cy="4886609"/>
          </a:xfrm>
        </p:spPr>
      </p:pic>
      <p:sp>
        <p:nvSpPr>
          <p:cNvPr id="3" name="Title 2"/>
          <p:cNvSpPr>
            <a:spLocks noGrp="1"/>
          </p:cNvSpPr>
          <p:nvPr>
            <p:ph type="title"/>
          </p:nvPr>
        </p:nvSpPr>
        <p:spPr/>
        <p:txBody>
          <a:bodyPr>
            <a:normAutofit/>
          </a:bodyPr>
          <a:lstStyle/>
          <a:p>
            <a:pPr algn="ctr"/>
            <a:r>
              <a:rPr lang="en-US" sz="3600" dirty="0"/>
              <a:t>Reasoning — What do you see? </a:t>
            </a:r>
            <a:br>
              <a:rPr lang="en-US" sz="3600" dirty="0"/>
            </a:br>
            <a:r>
              <a:rPr lang="en-US" sz="3600" dirty="0"/>
              <a:t>What makes you say that?</a:t>
            </a:r>
            <a:endParaRPr lang="en-US" sz="3600"/>
          </a:p>
        </p:txBody>
      </p:sp>
      <p:sp>
        <p:nvSpPr>
          <p:cNvPr id="14" name="Footer Placeholder 13"/>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395F28CB-3F0B-4147-BF72-722B386F28B4}" type="slidenum">
              <a:rPr lang="en-US"/>
              <a:pPr/>
              <a:t>80</a:t>
            </a:fld>
            <a:endParaRPr lang="en-US"/>
          </a:p>
        </p:txBody>
      </p:sp>
      <p:sp>
        <p:nvSpPr>
          <p:cNvPr id="11" name="Rectangle 10"/>
          <p:cNvSpPr/>
          <p:nvPr/>
        </p:nvSpPr>
        <p:spPr>
          <a:xfrm>
            <a:off x="1415825" y="155428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3" name="Rectangle 12"/>
          <p:cNvSpPr/>
          <p:nvPr/>
        </p:nvSpPr>
        <p:spPr>
          <a:xfrm>
            <a:off x="1415825" y="369102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8" name="Content Placeholder 4"/>
          <p:cNvSpPr txBox="1">
            <a:spLocks/>
          </p:cNvSpPr>
          <p:nvPr/>
        </p:nvSpPr>
        <p:spPr>
          <a:xfrm>
            <a:off x="2171700" y="6031265"/>
            <a:ext cx="4800600" cy="565151"/>
          </a:xfrm>
          <a:prstGeom prst="rect">
            <a:avLst/>
          </a:prstGeom>
          <a:solidFill>
            <a:schemeClr val="tx2"/>
          </a:solid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3200" dirty="0" smtClean="0">
                <a:solidFill>
                  <a:schemeClr val="bg1"/>
                </a:solidFill>
              </a:rPr>
              <a:t>What more can you find?</a:t>
            </a:r>
            <a:endParaRPr lang="en-US" sz="3200" dirty="0">
              <a:solidFill>
                <a:schemeClr val="bg1"/>
              </a:solidFill>
            </a:endParaRPr>
          </a:p>
        </p:txBody>
      </p:sp>
      <p:sp>
        <p:nvSpPr>
          <p:cNvPr id="15" name="Rectangle 14"/>
          <p:cNvSpPr/>
          <p:nvPr/>
        </p:nvSpPr>
        <p:spPr>
          <a:xfrm>
            <a:off x="4627200" y="3698929"/>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Tree>
    <p:extLst>
      <p:ext uri="{BB962C8B-B14F-4D97-AF65-F5344CB8AC3E}">
        <p14:creationId xmlns:p14="http://schemas.microsoft.com/office/powerpoint/2010/main" val="121899713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5"/>
          <p:cNvPicPr>
            <a:picLocks noGrp="1" noChangeAspect="1"/>
          </p:cNvPicPr>
          <p:nvPr>
            <p:ph idx="1"/>
          </p:nvPr>
        </p:nvPicPr>
        <p:blipFill>
          <a:blip r:embed="rId2"/>
          <a:stretch>
            <a:fillRect/>
          </a:stretch>
        </p:blipFill>
        <p:spPr>
          <a:xfrm>
            <a:off x="1313409" y="1469742"/>
            <a:ext cx="6517182" cy="4886609"/>
          </a:xfrm>
        </p:spPr>
      </p:pic>
      <p:sp>
        <p:nvSpPr>
          <p:cNvPr id="3" name="Title 2"/>
          <p:cNvSpPr>
            <a:spLocks noGrp="1"/>
          </p:cNvSpPr>
          <p:nvPr>
            <p:ph type="title"/>
          </p:nvPr>
        </p:nvSpPr>
        <p:spPr/>
        <p:txBody>
          <a:bodyPr>
            <a:normAutofit/>
          </a:bodyPr>
          <a:lstStyle/>
          <a:p>
            <a:pPr algn="ctr"/>
            <a:r>
              <a:rPr lang="en-US" sz="3600" dirty="0"/>
              <a:t>Reasoning — What do you see? </a:t>
            </a:r>
            <a:br>
              <a:rPr lang="en-US" sz="3600" dirty="0"/>
            </a:br>
            <a:r>
              <a:rPr lang="en-US" sz="3600" dirty="0"/>
              <a:t>What makes you say that?</a:t>
            </a:r>
            <a:endParaRPr lang="en-US" sz="3600"/>
          </a:p>
        </p:txBody>
      </p:sp>
      <p:sp>
        <p:nvSpPr>
          <p:cNvPr id="14" name="Footer Placeholder 13"/>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395F28CB-3F0B-4147-BF72-722B386F28B4}" type="slidenum">
              <a:rPr lang="en-US"/>
              <a:pPr/>
              <a:t>81</a:t>
            </a:fld>
            <a:endParaRPr lang="en-US"/>
          </a:p>
        </p:txBody>
      </p:sp>
      <p:sp>
        <p:nvSpPr>
          <p:cNvPr id="11" name="Rectangle 10"/>
          <p:cNvSpPr/>
          <p:nvPr/>
        </p:nvSpPr>
        <p:spPr>
          <a:xfrm>
            <a:off x="1415825" y="155428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3" name="Rectangle 12"/>
          <p:cNvSpPr/>
          <p:nvPr/>
        </p:nvSpPr>
        <p:spPr>
          <a:xfrm>
            <a:off x="4627200" y="155428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8" name="Content Placeholder 4"/>
          <p:cNvSpPr txBox="1">
            <a:spLocks/>
          </p:cNvSpPr>
          <p:nvPr/>
        </p:nvSpPr>
        <p:spPr>
          <a:xfrm>
            <a:off x="2171700" y="6031265"/>
            <a:ext cx="4800600" cy="565151"/>
          </a:xfrm>
          <a:prstGeom prst="rect">
            <a:avLst/>
          </a:prstGeom>
          <a:solidFill>
            <a:schemeClr val="tx2"/>
          </a:solid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3200" dirty="0" smtClean="0">
                <a:solidFill>
                  <a:schemeClr val="bg1"/>
                </a:solidFill>
              </a:rPr>
              <a:t>What more can you find?</a:t>
            </a:r>
            <a:endParaRPr lang="en-US" sz="3200" dirty="0">
              <a:solidFill>
                <a:schemeClr val="bg1"/>
              </a:solidFill>
            </a:endParaRPr>
          </a:p>
        </p:txBody>
      </p:sp>
      <p:sp>
        <p:nvSpPr>
          <p:cNvPr id="15" name="Rectangle 14"/>
          <p:cNvSpPr/>
          <p:nvPr/>
        </p:nvSpPr>
        <p:spPr>
          <a:xfrm>
            <a:off x="4627200" y="3698929"/>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Tree>
    <p:extLst>
      <p:ext uri="{BB962C8B-B14F-4D97-AF65-F5344CB8AC3E}">
        <p14:creationId xmlns:p14="http://schemas.microsoft.com/office/powerpoint/2010/main" val="69083875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5"/>
          <p:cNvPicPr>
            <a:picLocks noGrp="1" noChangeAspect="1"/>
          </p:cNvPicPr>
          <p:nvPr>
            <p:ph idx="1"/>
          </p:nvPr>
        </p:nvPicPr>
        <p:blipFill>
          <a:blip r:embed="rId2"/>
          <a:stretch>
            <a:fillRect/>
          </a:stretch>
        </p:blipFill>
        <p:spPr>
          <a:xfrm>
            <a:off x="1313409" y="1469742"/>
            <a:ext cx="6517182" cy="4886609"/>
          </a:xfrm>
        </p:spPr>
      </p:pic>
      <p:sp>
        <p:nvSpPr>
          <p:cNvPr id="3" name="Title 2"/>
          <p:cNvSpPr>
            <a:spLocks noGrp="1"/>
          </p:cNvSpPr>
          <p:nvPr>
            <p:ph type="title"/>
          </p:nvPr>
        </p:nvSpPr>
        <p:spPr/>
        <p:txBody>
          <a:bodyPr>
            <a:normAutofit/>
          </a:bodyPr>
          <a:lstStyle/>
          <a:p>
            <a:pPr algn="ctr"/>
            <a:r>
              <a:rPr lang="en-US" sz="3600" dirty="0"/>
              <a:t>Reasoning — What do you see? </a:t>
            </a:r>
            <a:br>
              <a:rPr lang="en-US" sz="3600" dirty="0"/>
            </a:br>
            <a:r>
              <a:rPr lang="en-US" sz="3600" dirty="0"/>
              <a:t>What makes you say that?</a:t>
            </a:r>
            <a:endParaRPr lang="en-US" sz="3600"/>
          </a:p>
        </p:txBody>
      </p:sp>
      <p:sp>
        <p:nvSpPr>
          <p:cNvPr id="14" name="Footer Placeholder 13"/>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395F28CB-3F0B-4147-BF72-722B386F28B4}" type="slidenum">
              <a:rPr lang="en-US"/>
              <a:pPr/>
              <a:t>82</a:t>
            </a:fld>
            <a:endParaRPr lang="en-US"/>
          </a:p>
        </p:txBody>
      </p:sp>
      <p:sp>
        <p:nvSpPr>
          <p:cNvPr id="11" name="Rectangle 10"/>
          <p:cNvSpPr/>
          <p:nvPr/>
        </p:nvSpPr>
        <p:spPr>
          <a:xfrm>
            <a:off x="1415825" y="155428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3" name="Rectangle 12"/>
          <p:cNvSpPr/>
          <p:nvPr/>
        </p:nvSpPr>
        <p:spPr>
          <a:xfrm>
            <a:off x="4627200" y="1554288"/>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
        <p:nvSpPr>
          <p:cNvPr id="18" name="Content Placeholder 4"/>
          <p:cNvSpPr txBox="1">
            <a:spLocks/>
          </p:cNvSpPr>
          <p:nvPr/>
        </p:nvSpPr>
        <p:spPr>
          <a:xfrm>
            <a:off x="2171700" y="6031265"/>
            <a:ext cx="4800600" cy="565151"/>
          </a:xfrm>
          <a:prstGeom prst="rect">
            <a:avLst/>
          </a:prstGeom>
          <a:solidFill>
            <a:schemeClr val="tx2"/>
          </a:solid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3200" dirty="0" smtClean="0">
                <a:solidFill>
                  <a:schemeClr val="bg1"/>
                </a:solidFill>
              </a:rPr>
              <a:t>What more can you find?</a:t>
            </a:r>
            <a:endParaRPr lang="en-US" sz="3200" dirty="0">
              <a:solidFill>
                <a:schemeClr val="bg1"/>
              </a:solidFill>
            </a:endParaRPr>
          </a:p>
        </p:txBody>
      </p:sp>
      <p:sp>
        <p:nvSpPr>
          <p:cNvPr id="15" name="Rectangle 14"/>
          <p:cNvSpPr/>
          <p:nvPr/>
        </p:nvSpPr>
        <p:spPr>
          <a:xfrm>
            <a:off x="1415825" y="3761459"/>
            <a:ext cx="3108960" cy="201168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i="1"/>
          </a:p>
        </p:txBody>
      </p:sp>
    </p:spTree>
    <p:extLst>
      <p:ext uri="{BB962C8B-B14F-4D97-AF65-F5344CB8AC3E}">
        <p14:creationId xmlns:p14="http://schemas.microsoft.com/office/powerpoint/2010/main" val="163041002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5"/>
          <p:cNvPicPr>
            <a:picLocks noGrp="1" noChangeAspect="1"/>
          </p:cNvPicPr>
          <p:nvPr>
            <p:ph idx="1"/>
          </p:nvPr>
        </p:nvPicPr>
        <p:blipFill>
          <a:blip r:embed="rId2"/>
          <a:stretch>
            <a:fillRect/>
          </a:stretch>
        </p:blipFill>
        <p:spPr>
          <a:xfrm>
            <a:off x="1313409" y="1469742"/>
            <a:ext cx="6517182" cy="4886609"/>
          </a:xfrm>
        </p:spPr>
      </p:pic>
      <p:sp>
        <p:nvSpPr>
          <p:cNvPr id="3" name="Title 2"/>
          <p:cNvSpPr>
            <a:spLocks noGrp="1"/>
          </p:cNvSpPr>
          <p:nvPr>
            <p:ph type="title"/>
          </p:nvPr>
        </p:nvSpPr>
        <p:spPr/>
        <p:txBody>
          <a:bodyPr>
            <a:normAutofit/>
          </a:bodyPr>
          <a:lstStyle/>
          <a:p>
            <a:pPr algn="ctr"/>
            <a:r>
              <a:rPr lang="en-US" sz="3600" dirty="0"/>
              <a:t>Reasoning — What do you see? </a:t>
            </a:r>
            <a:br>
              <a:rPr lang="en-US" sz="3600" dirty="0"/>
            </a:br>
            <a:r>
              <a:rPr lang="en-US" sz="3600" dirty="0"/>
              <a:t>What makes you say that?</a:t>
            </a:r>
            <a:endParaRPr lang="en-US" sz="3600"/>
          </a:p>
        </p:txBody>
      </p:sp>
      <p:sp>
        <p:nvSpPr>
          <p:cNvPr id="14" name="Footer Placeholder 13"/>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395F28CB-3F0B-4147-BF72-722B386F28B4}" type="slidenum">
              <a:rPr lang="en-US"/>
              <a:pPr/>
              <a:t>83</a:t>
            </a:fld>
            <a:endParaRPr lang="en-US"/>
          </a:p>
        </p:txBody>
      </p:sp>
      <p:sp>
        <p:nvSpPr>
          <p:cNvPr id="18" name="Content Placeholder 4"/>
          <p:cNvSpPr txBox="1">
            <a:spLocks/>
          </p:cNvSpPr>
          <p:nvPr/>
        </p:nvSpPr>
        <p:spPr>
          <a:xfrm>
            <a:off x="2171700" y="6031265"/>
            <a:ext cx="4800600" cy="565151"/>
          </a:xfrm>
          <a:prstGeom prst="rect">
            <a:avLst/>
          </a:prstGeom>
          <a:solidFill>
            <a:schemeClr val="tx2"/>
          </a:solidFill>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US" sz="3200" dirty="0" smtClean="0">
                <a:solidFill>
                  <a:schemeClr val="bg1"/>
                </a:solidFill>
              </a:rPr>
              <a:t>What more can you find?</a:t>
            </a:r>
            <a:endParaRPr lang="en-US" sz="3200" dirty="0">
              <a:solidFill>
                <a:schemeClr val="bg1"/>
              </a:solidFill>
            </a:endParaRPr>
          </a:p>
        </p:txBody>
      </p:sp>
    </p:spTree>
    <p:extLst>
      <p:ext uri="{BB962C8B-B14F-4D97-AF65-F5344CB8AC3E}">
        <p14:creationId xmlns:p14="http://schemas.microsoft.com/office/powerpoint/2010/main" val="40993764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do I make a difficult text more readable?</a:t>
            </a:r>
            <a:r>
              <a:rPr lang="en-US">
                <a:effectLst/>
              </a:rPr>
              <a:t> </a:t>
            </a:r>
            <a:endParaRPr lang="en-US"/>
          </a:p>
        </p:txBody>
      </p:sp>
      <p:sp>
        <p:nvSpPr>
          <p:cNvPr id="3" name="Content Placeholder 2"/>
          <p:cNvSpPr>
            <a:spLocks noGrp="1"/>
          </p:cNvSpPr>
          <p:nvPr>
            <p:ph idx="1"/>
          </p:nvPr>
        </p:nvSpPr>
        <p:spPr>
          <a:xfrm>
            <a:off x="840000" y="1825625"/>
            <a:ext cx="7675350" cy="3965575"/>
          </a:xfrm>
        </p:spPr>
        <p:txBody>
          <a:bodyPr>
            <a:normAutofit/>
          </a:bodyPr>
          <a:lstStyle/>
          <a:p>
            <a:pPr marL="0" indent="0">
              <a:buNone/>
            </a:pPr>
            <a:r>
              <a:rPr lang="en-US" sz="3200">
                <a:solidFill>
                  <a:schemeClr val="accent6"/>
                </a:solidFill>
              </a:rPr>
              <a:t>Key Ideas:</a:t>
            </a:r>
          </a:p>
          <a:p>
            <a:pPr marL="274320" indent="-274320">
              <a:buClr>
                <a:schemeClr val="accent4">
                  <a:lumMod val="20000"/>
                  <a:lumOff val="80000"/>
                </a:schemeClr>
              </a:buClr>
              <a:buFont typeface="Wingdings" charset="2"/>
              <a:buChar char="§"/>
            </a:pPr>
            <a:r>
              <a:rPr lang="en-US" sz="2800"/>
              <a:t>Teach a variety of reading comprehension strategies</a:t>
            </a:r>
          </a:p>
          <a:p>
            <a:pPr marL="274320" indent="-274320">
              <a:buClr>
                <a:schemeClr val="accent4">
                  <a:lumMod val="20000"/>
                  <a:lumOff val="80000"/>
                </a:schemeClr>
              </a:buClr>
              <a:buFont typeface="Wingdings" charset="2"/>
              <a:buChar char="§"/>
            </a:pPr>
            <a:r>
              <a:rPr lang="en-US" sz="2800"/>
              <a:t>Use text tours, graphic organizers, and main idea signposts</a:t>
            </a:r>
          </a:p>
          <a:p>
            <a:pPr marL="274320" indent="-274320">
              <a:buClr>
                <a:schemeClr val="accent4">
                  <a:lumMod val="20000"/>
                  <a:lumOff val="80000"/>
                </a:schemeClr>
              </a:buClr>
              <a:buFont typeface="Wingdings" charset="2"/>
              <a:buChar char="§"/>
            </a:pPr>
            <a:r>
              <a:rPr lang="en-US" sz="2800"/>
              <a:t>Do "think-out-loud" modeling</a:t>
            </a:r>
          </a:p>
          <a:p>
            <a:pPr marL="274320" indent="-274320">
              <a:buClr>
                <a:schemeClr val="accent4">
                  <a:lumMod val="20000"/>
                  <a:lumOff val="80000"/>
                </a:schemeClr>
              </a:buClr>
              <a:buFont typeface="Wingdings" charset="2"/>
              <a:buChar char="§"/>
            </a:pPr>
            <a:r>
              <a:rPr lang="en-US" sz="2800"/>
              <a:t>Offer multiple "paths" into the text</a:t>
            </a:r>
          </a:p>
          <a:p>
            <a:pPr marL="274320" indent="-274320">
              <a:buClr>
                <a:schemeClr val="accent4">
                  <a:lumMod val="20000"/>
                  <a:lumOff val="80000"/>
                </a:schemeClr>
              </a:buClr>
              <a:buFont typeface="Wingdings" charset="2"/>
              <a:buChar char="§"/>
            </a:pPr>
            <a:r>
              <a:rPr lang="en-US" sz="2800"/>
              <a:t>Make text meaningful </a:t>
            </a:r>
            <a:r>
              <a:rPr lang="en-US" sz="3200"/>
              <a:t>with personal stories</a:t>
            </a:r>
          </a:p>
          <a:p>
            <a:pPr marL="0" indent="0">
              <a:buNone/>
            </a:pPr>
            <a:endParaRPr lang="en-US" sz="320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84</a:t>
            </a:fld>
            <a:endParaRPr lang="en-US" dirty="0"/>
          </a:p>
        </p:txBody>
      </p:sp>
      <p:sp>
        <p:nvSpPr>
          <p:cNvPr id="7" name="TextBox 6"/>
          <p:cNvSpPr txBox="1"/>
          <p:nvPr/>
        </p:nvSpPr>
        <p:spPr>
          <a:xfrm>
            <a:off x="2146300" y="5791200"/>
            <a:ext cx="6779629" cy="646331"/>
          </a:xfrm>
          <a:prstGeom prst="rect">
            <a:avLst/>
          </a:prstGeom>
          <a:noFill/>
        </p:spPr>
        <p:txBody>
          <a:bodyPr wrap="square" rtlCol="0">
            <a:spAutoFit/>
          </a:bodyPr>
          <a:lstStyle/>
          <a:p>
            <a:pPr algn="r"/>
            <a:r>
              <a:rPr lang="en-US" i="1"/>
              <a:t>Summarized from Working With Second Language Learners: </a:t>
            </a:r>
          </a:p>
          <a:p>
            <a:pPr algn="r"/>
            <a:r>
              <a:rPr lang="en-US" i="1"/>
              <a:t>Answers to Teachers’ Top 10 Questions by Stephen Cary, 2000</a:t>
            </a:r>
            <a:endParaRPr lang="en-US"/>
          </a:p>
        </p:txBody>
      </p:sp>
    </p:spTree>
    <p:extLst>
      <p:ext uri="{BB962C8B-B14F-4D97-AF65-F5344CB8AC3E}">
        <p14:creationId xmlns:p14="http://schemas.microsoft.com/office/powerpoint/2010/main" val="91283205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6755" y="365125"/>
            <a:ext cx="9773721" cy="1325563"/>
          </a:xfrm>
          <a:prstGeom prst="rect">
            <a:avLst/>
          </a:prstGeom>
          <a:solidFill>
            <a:srgbClr val="49B2C2"/>
          </a:solidFill>
        </p:spPr>
        <p:txBody>
          <a:bodyPr wrap="square" rtlCol="0">
            <a:spAutoFit/>
          </a:bodyPr>
          <a:lstStyle/>
          <a:p>
            <a:endParaRPr lang="en-US" sz="135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9991" y="2259876"/>
            <a:ext cx="4784018" cy="3154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pPr algn="ctr"/>
            <a:r>
              <a:rPr lang="en-US" smtClean="0">
                <a:latin typeface="Century Gothic" charset="0"/>
                <a:ea typeface="Century Gothic" charset="0"/>
                <a:cs typeface="Century Gothic" charset="0"/>
              </a:rPr>
              <a:t>QUESTIONS</a:t>
            </a:r>
            <a:endParaRPr lang="en-US">
              <a:latin typeface="Century Gothic" charset="0"/>
              <a:ea typeface="Century Gothic" charset="0"/>
              <a:cs typeface="Century Gothic" charset="0"/>
            </a:endParaRPr>
          </a:p>
        </p:txBody>
      </p:sp>
    </p:spTree>
    <p:extLst>
      <p:ext uri="{BB962C8B-B14F-4D97-AF65-F5344CB8AC3E}">
        <p14:creationId xmlns:p14="http://schemas.microsoft.com/office/powerpoint/2010/main" val="195185137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HandsEarth.jpg"/>
          <p:cNvPicPr>
            <a:picLocks noGrp="1"/>
          </p:cNvPicPr>
          <p:nvPr>
            <p:ph idx="1"/>
          </p:nvPr>
        </p:nvPicPr>
        <p:blipFill>
          <a:blip r:embed="rId3"/>
          <a:stretch>
            <a:fillRect/>
          </a:stretch>
        </p:blipFill>
        <p:spPr>
          <a:xfrm>
            <a:off x="0" y="0"/>
            <a:ext cx="9144000" cy="6858000"/>
          </a:xfrm>
          <a:prstGeom prst="rect">
            <a:avLst/>
          </a:prstGeom>
        </p:spPr>
      </p:pic>
      <p:sp>
        <p:nvSpPr>
          <p:cNvPr id="7" name="TextBox 6"/>
          <p:cNvSpPr txBox="1"/>
          <p:nvPr/>
        </p:nvSpPr>
        <p:spPr>
          <a:xfrm>
            <a:off x="1853598" y="5903893"/>
            <a:ext cx="5436804" cy="954107"/>
          </a:xfrm>
          <a:prstGeom prst="rect">
            <a:avLst/>
          </a:prstGeom>
          <a:ln>
            <a:noFill/>
          </a:ln>
        </p:spPr>
        <p:style>
          <a:lnRef idx="1">
            <a:schemeClr val="dk1"/>
          </a:lnRef>
          <a:fillRef idx="3">
            <a:schemeClr val="dk1"/>
          </a:fillRef>
          <a:effectRef idx="2">
            <a:schemeClr val="dk1"/>
          </a:effectRef>
          <a:fontRef idx="minor">
            <a:schemeClr val="lt1"/>
          </a:fontRef>
        </p:style>
        <p:txBody>
          <a:bodyPr wrap="square" rtlCol="0">
            <a:spAutoFit/>
          </a:bodyPr>
          <a:lstStyle/>
          <a:p>
            <a:pPr algn="ctr"/>
            <a:r>
              <a:rPr lang="en-US" sz="2800"/>
              <a:t>l</a:t>
            </a:r>
            <a:r>
              <a:rPr lang="en-US" sz="2800" smtClean="0"/>
              <a:t>terrillwoodward.wikispaces.com</a:t>
            </a:r>
          </a:p>
          <a:p>
            <a:pPr algn="ctr"/>
            <a:r>
              <a:rPr lang="en-US" sz="2800"/>
              <a:t>lterrill@gmail.com</a:t>
            </a:r>
            <a:endParaRPr lang="en-US" sz="2800" dirty="0"/>
          </a:p>
        </p:txBody>
      </p:sp>
      <p:sp>
        <p:nvSpPr>
          <p:cNvPr id="4" name="TextBox 3"/>
          <p:cNvSpPr txBox="1"/>
          <p:nvPr/>
        </p:nvSpPr>
        <p:spPr>
          <a:xfrm>
            <a:off x="292100" y="355600"/>
            <a:ext cx="2120900" cy="52322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2800" i="1"/>
              <a:t>Thank you</a:t>
            </a:r>
          </a:p>
        </p:txBody>
      </p:sp>
    </p:spTree>
    <p:extLst>
      <p:ext uri="{BB962C8B-B14F-4D97-AF65-F5344CB8AC3E}">
        <p14:creationId xmlns:p14="http://schemas.microsoft.com/office/powerpoint/2010/main" val="1969714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9091" name="Rectangle 4"/>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9092" name="Rectangle 5"/>
          <p:cNvSpPr>
            <a:spLocks noChangeArrowheads="1"/>
          </p:cNvSpPr>
          <p:nvPr/>
        </p:nvSpPr>
        <p:spPr bwMode="auto">
          <a:xfrm>
            <a:off x="3429000" y="2332038"/>
            <a:ext cx="1841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endParaRPr lang="x-none" altLang="x-none" sz="4400" i="1">
              <a:solidFill>
                <a:schemeClr val="folHlink"/>
              </a:solidFill>
            </a:endParaRPr>
          </a:p>
        </p:txBody>
      </p:sp>
      <p:sp>
        <p:nvSpPr>
          <p:cNvPr id="89093" name="Rectangle 6"/>
          <p:cNvSpPr>
            <a:spLocks noGrp="1" noChangeArrowheads="1"/>
          </p:cNvSpPr>
          <p:nvPr>
            <p:ph type="title"/>
          </p:nvPr>
        </p:nvSpPr>
        <p:spPr>
          <a:xfrm>
            <a:off x="685800" y="762000"/>
            <a:ext cx="7772400" cy="1143000"/>
          </a:xfrm>
        </p:spPr>
        <p:txBody>
          <a:bodyPr/>
          <a:lstStyle/>
          <a:p>
            <a:pPr algn="l" eaLnBrk="1" hangingPunct="1"/>
            <a:r>
              <a:rPr lang="en-US" altLang="x-none">
                <a:solidFill>
                  <a:schemeClr val="tx1"/>
                </a:solidFill>
              </a:rPr>
              <a:t>A.</a:t>
            </a:r>
            <a:r>
              <a:rPr lang="en-US" altLang="x-none" b="1">
                <a:solidFill>
                  <a:schemeClr val="accent6"/>
                </a:solidFill>
              </a:rPr>
              <a:t>C</a:t>
            </a:r>
            <a:r>
              <a:rPr lang="en-US" altLang="x-none">
                <a:solidFill>
                  <a:schemeClr val="tx1"/>
                </a:solidFill>
              </a:rPr>
              <a:t>.T.I.V.E</a:t>
            </a:r>
          </a:p>
        </p:txBody>
      </p:sp>
      <p:sp>
        <p:nvSpPr>
          <p:cNvPr id="89094" name="Text Box 7"/>
          <p:cNvSpPr txBox="1">
            <a:spLocks noChangeArrowheads="1"/>
          </p:cNvSpPr>
          <p:nvPr/>
        </p:nvSpPr>
        <p:spPr bwMode="auto">
          <a:xfrm>
            <a:off x="669925" y="1882775"/>
            <a:ext cx="2370138"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sz="3600">
                <a:solidFill>
                  <a:schemeClr val="accent6"/>
                </a:solidFill>
                <a:latin typeface="+mn-lt"/>
              </a:rPr>
              <a:t>Connect:</a:t>
            </a:r>
          </a:p>
          <a:p>
            <a:pPr lvl="1">
              <a:buFontTx/>
              <a:buChar char="•"/>
            </a:pPr>
            <a:r>
              <a:rPr lang="en-US" altLang="x-none" sz="2200">
                <a:solidFill>
                  <a:schemeClr val="accent6"/>
                </a:solidFill>
                <a:latin typeface="+mn-lt"/>
              </a:rPr>
              <a:t>Text-to-self</a:t>
            </a:r>
          </a:p>
          <a:p>
            <a:pPr lvl="1">
              <a:buFontTx/>
              <a:buChar char="•"/>
            </a:pPr>
            <a:r>
              <a:rPr lang="en-US" altLang="x-none" sz="2200">
                <a:solidFill>
                  <a:schemeClr val="accent6"/>
                </a:solidFill>
                <a:latin typeface="+mn-lt"/>
              </a:rPr>
              <a:t>Text-to-text</a:t>
            </a:r>
          </a:p>
          <a:p>
            <a:pPr lvl="1">
              <a:buFontTx/>
              <a:buChar char="•"/>
            </a:pPr>
            <a:r>
              <a:rPr lang="en-US" altLang="x-none" sz="2200">
                <a:solidFill>
                  <a:schemeClr val="accent6"/>
                </a:solidFill>
                <a:latin typeface="+mn-lt"/>
              </a:rPr>
              <a:t>Text-to-world</a:t>
            </a:r>
            <a:endParaRPr lang="en-US" altLang="x-none">
              <a:solidFill>
                <a:schemeClr val="accent6"/>
              </a:solidFill>
              <a:latin typeface="+mn-lt"/>
            </a:endParaRPr>
          </a:p>
        </p:txBody>
      </p:sp>
      <p:sp>
        <p:nvSpPr>
          <p:cNvPr id="89095" name="Text Box 8"/>
          <p:cNvSpPr txBox="1">
            <a:spLocks noChangeArrowheads="1"/>
          </p:cNvSpPr>
          <p:nvPr/>
        </p:nvSpPr>
        <p:spPr bwMode="auto">
          <a:xfrm>
            <a:off x="677863" y="5029200"/>
            <a:ext cx="77882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x-none">
                <a:latin typeface="+mn-lt"/>
              </a:rPr>
              <a:t>Interesting idea		I’m confused		I disagree</a:t>
            </a:r>
          </a:p>
          <a:p>
            <a:r>
              <a:rPr lang="en-US" altLang="x-none">
                <a:latin typeface="+mn-lt"/>
              </a:rPr>
              <a:t>Important idea		I remember 		I’m surprised</a:t>
            </a:r>
          </a:p>
          <a:p>
            <a:r>
              <a:rPr lang="en-US" altLang="x-none">
                <a:latin typeface="+mn-lt"/>
              </a:rPr>
              <a:t>I wonder	</a:t>
            </a:r>
          </a:p>
        </p:txBody>
      </p:sp>
      <p:sp>
        <p:nvSpPr>
          <p:cNvPr id="89096" name="Text Box 9"/>
          <p:cNvSpPr txBox="1">
            <a:spLocks noChangeArrowheads="1"/>
          </p:cNvSpPr>
          <p:nvPr/>
        </p:nvSpPr>
        <p:spPr bwMode="auto">
          <a:xfrm>
            <a:off x="834023" y="4048274"/>
            <a:ext cx="7262501" cy="461665"/>
          </a:xfrm>
          <a:prstGeom prst="rect">
            <a:avLst/>
          </a:prstGeom>
          <a:solidFill>
            <a:schemeClr val="accent1"/>
          </a:solidFill>
          <a:ln>
            <a:noFill/>
          </a:ln>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altLang="x-none">
                <a:latin typeface="+mn-lt"/>
              </a:rPr>
              <a:t>Read aloud a short text and think aloud your comments.</a:t>
            </a:r>
          </a:p>
        </p:txBody>
      </p:sp>
      <p:pic>
        <p:nvPicPr>
          <p:cNvPr id="89097" name="Picture 10" descr="78319-004-545F8CD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5588" y="228600"/>
            <a:ext cx="2970212"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635999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1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13210</TotalTime>
  <Words>4616</Words>
  <Application>Microsoft Macintosh PowerPoint</Application>
  <PresentationFormat>On-screen Show (4:3)</PresentationFormat>
  <Paragraphs>681</Paragraphs>
  <Slides>86</Slides>
  <Notes>61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86</vt:i4>
      </vt:variant>
    </vt:vector>
  </HeadingPairs>
  <TitlesOfParts>
    <vt:vector size="96" baseType="lpstr">
      <vt:lpstr>Calibri</vt:lpstr>
      <vt:lpstr>Century Gothic</vt:lpstr>
      <vt:lpstr>Corbel</vt:lpstr>
      <vt:lpstr>ＭＳ Ｐゴシック</vt:lpstr>
      <vt:lpstr>Palatino</vt:lpstr>
      <vt:lpstr>Tahoma</vt:lpstr>
      <vt:lpstr>Wingdings</vt:lpstr>
      <vt:lpstr>Arial</vt:lpstr>
      <vt:lpstr>Depth</vt:lpstr>
      <vt:lpstr>1_Depth</vt:lpstr>
      <vt:lpstr>Reading in the Content  Areas</vt:lpstr>
      <vt:lpstr>lterrillwoodward.wikispaces.com</vt:lpstr>
      <vt:lpstr>SESSION LEARNING TARGETS</vt:lpstr>
      <vt:lpstr>Encourage Participation</vt:lpstr>
      <vt:lpstr>Think – Write  - Pair - Share</vt:lpstr>
      <vt:lpstr>Numbered Heads Together</vt:lpstr>
      <vt:lpstr>A.C.T.I.V.E</vt:lpstr>
      <vt:lpstr>A.C.T.I.V.E</vt:lpstr>
      <vt:lpstr>A.C.T.I.V.E</vt:lpstr>
      <vt:lpstr>A.C.T.I.V.E</vt:lpstr>
      <vt:lpstr>A.C.T.I.V.E</vt:lpstr>
      <vt:lpstr>A.C.T.I.V.E</vt:lpstr>
      <vt:lpstr>A.C.T.I.V.E</vt:lpstr>
      <vt:lpstr>A.C.T.I.V.E</vt:lpstr>
      <vt:lpstr>A.C.T.I.V.E</vt:lpstr>
      <vt:lpstr>A.C.T.I.V.E</vt:lpstr>
      <vt:lpstr>Concrete / Relative / Abstract</vt:lpstr>
      <vt:lpstr> Concrete</vt:lpstr>
      <vt:lpstr>   Relative</vt:lpstr>
      <vt:lpstr>   Abstract</vt:lpstr>
      <vt:lpstr>A.C.T.I.V.E</vt:lpstr>
      <vt:lpstr>Historical Causal Charts (Relevance)</vt:lpstr>
      <vt:lpstr>Relevance Wheel</vt:lpstr>
      <vt:lpstr>The Rise of the American Electorate</vt:lpstr>
      <vt:lpstr>Say Something </vt:lpstr>
      <vt:lpstr>Making Connections</vt:lpstr>
      <vt:lpstr>PowerPoint Presentation</vt:lpstr>
      <vt:lpstr>Content-Based “I Am” Poems</vt:lpstr>
      <vt:lpstr>PowerPoint Presentation</vt:lpstr>
      <vt:lpstr>Peer Reading Coaching</vt:lpstr>
      <vt:lpstr>PowerPoint Presentation</vt:lpstr>
      <vt:lpstr>PowerPoint Presentation</vt:lpstr>
      <vt:lpstr>Activate Prior Knowledge</vt:lpstr>
      <vt:lpstr>Input – Cognitive Guessing</vt:lpstr>
      <vt:lpstr>Elicit Performance / Provide Feedback</vt:lpstr>
      <vt:lpstr>Work with cloze reading passages</vt:lpstr>
      <vt:lpstr>Create Poetry — Found Poems Poetry Types - http://www.shadowpoetry.com/resources/wip/types.html</vt:lpstr>
      <vt:lpstr>Before/During/After</vt:lpstr>
      <vt:lpstr>Before Reading Strategies</vt:lpstr>
      <vt:lpstr>Logographic Clues</vt:lpstr>
      <vt:lpstr>Anticipation Guide</vt:lpstr>
      <vt:lpstr>During Reading Strategies</vt:lpstr>
      <vt:lpstr>Making Connections</vt:lpstr>
      <vt:lpstr>PowerPoint Presentation</vt:lpstr>
      <vt:lpstr>Headings into Questions</vt:lpstr>
      <vt:lpstr>Gist – 5 Ws and 1 H</vt:lpstr>
      <vt:lpstr>PowerPoint Presentation</vt:lpstr>
      <vt:lpstr>Read-Cover-Remember-Retell</vt:lpstr>
      <vt:lpstr>During reading Students read the actual article and compare  to their predictions. They use the SUMMER  reading strategy as they read.</vt:lpstr>
      <vt:lpstr>John Locke: Two Treatises of Government</vt:lpstr>
      <vt:lpstr>Retelling</vt:lpstr>
      <vt:lpstr>Proof For / Proof Against</vt:lpstr>
      <vt:lpstr>Double-Strategy, Double-Entry Diary</vt:lpstr>
      <vt:lpstr>After Reading Strategies</vt:lpstr>
      <vt:lpstr>Most Important Word</vt:lpstr>
      <vt:lpstr>Anticipation Guide</vt:lpstr>
      <vt:lpstr>Magnet Summaries</vt:lpstr>
      <vt:lpstr>Teammates Consult</vt:lpstr>
      <vt:lpstr>PowerPoint Presentation</vt:lpstr>
      <vt:lpstr>A.C.T.I.V.E</vt:lpstr>
      <vt:lpstr>A.C.T.I.V.E</vt:lpstr>
      <vt:lpstr>A.C.T.I.V.E</vt:lpstr>
      <vt:lpstr>A.C.T.I.V.E</vt:lpstr>
      <vt:lpstr>A.C.T.I.V.E</vt:lpstr>
      <vt:lpstr>A.C.T.I.V.E</vt:lpstr>
      <vt:lpstr>A.C.T.I.V.E</vt:lpstr>
      <vt:lpstr>A.C.T.I.V.E</vt:lpstr>
      <vt:lpstr>A.C.T.I.V.E</vt:lpstr>
      <vt:lpstr>A.C.T.I.V.E</vt:lpstr>
      <vt:lpstr>A.C.T.I.V.E</vt:lpstr>
      <vt:lpstr>R.A.F.T</vt:lpstr>
      <vt:lpstr>Scientific Causal Charts (Relevance)</vt:lpstr>
      <vt:lpstr>Content-Based “I Am” Poems</vt:lpstr>
      <vt:lpstr>Concept Mapping</vt:lpstr>
      <vt:lpstr>PowerPoint Presentation</vt:lpstr>
      <vt:lpstr>Artful Thinking Palette</vt:lpstr>
      <vt:lpstr>Questioning and investigating</vt:lpstr>
      <vt:lpstr>Reasoning</vt:lpstr>
      <vt:lpstr>Reasoning — What do you see?  What makes you say that?</vt:lpstr>
      <vt:lpstr>Reasoning — What do you see?  What makes you say that?</vt:lpstr>
      <vt:lpstr>Reasoning — What do you see?  What makes you say that?</vt:lpstr>
      <vt:lpstr>Reasoning — What do you see?  What makes you say that?</vt:lpstr>
      <vt:lpstr>Reasoning — What do you see?  What makes you say that?</vt:lpstr>
      <vt:lpstr>How do I make a difficult text more readable? </vt:lpstr>
      <vt:lpstr>QUESTIONS</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413</cp:revision>
  <dcterms:created xsi:type="dcterms:W3CDTF">2016-01-24T15:16:01Z</dcterms:created>
  <dcterms:modified xsi:type="dcterms:W3CDTF">2018-02-13T23:11:51Z</dcterms:modified>
</cp:coreProperties>
</file>